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456" r:id="rId3"/>
    <p:sldId id="404" r:id="rId4"/>
    <p:sldId id="405" r:id="rId5"/>
    <p:sldId id="426" r:id="rId6"/>
    <p:sldId id="462" r:id="rId7"/>
    <p:sldId id="431" r:id="rId8"/>
    <p:sldId id="433" r:id="rId9"/>
    <p:sldId id="434" r:id="rId10"/>
    <p:sldId id="435" r:id="rId11"/>
    <p:sldId id="427" r:id="rId12"/>
    <p:sldId id="436" r:id="rId13"/>
    <p:sldId id="437" r:id="rId14"/>
    <p:sldId id="410" r:id="rId15"/>
    <p:sldId id="411" r:id="rId16"/>
    <p:sldId id="412" r:id="rId17"/>
    <p:sldId id="413" r:id="rId18"/>
    <p:sldId id="414" r:id="rId19"/>
    <p:sldId id="442" r:id="rId20"/>
    <p:sldId id="407" r:id="rId21"/>
    <p:sldId id="408" r:id="rId22"/>
    <p:sldId id="409" r:id="rId23"/>
    <p:sldId id="457" r:id="rId24"/>
    <p:sldId id="451" r:id="rId25"/>
    <p:sldId id="448" r:id="rId26"/>
    <p:sldId id="449" r:id="rId27"/>
    <p:sldId id="428" r:id="rId28"/>
    <p:sldId id="424" r:id="rId29"/>
    <p:sldId id="443" r:id="rId30"/>
    <p:sldId id="445" r:id="rId31"/>
    <p:sldId id="418" r:id="rId32"/>
    <p:sldId id="417" r:id="rId33"/>
    <p:sldId id="439" r:id="rId34"/>
    <p:sldId id="440" r:id="rId35"/>
    <p:sldId id="446" r:id="rId36"/>
    <p:sldId id="458" r:id="rId37"/>
    <p:sldId id="447" r:id="rId38"/>
    <p:sldId id="420" r:id="rId39"/>
    <p:sldId id="459" r:id="rId40"/>
    <p:sldId id="460" r:id="rId41"/>
    <p:sldId id="46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33125B-ED83-4B93-BF3C-72D80798F145}">
          <p14:sldIdLst>
            <p14:sldId id="456"/>
            <p14:sldId id="404"/>
            <p14:sldId id="405"/>
          </p14:sldIdLst>
        </p14:section>
        <p14:section name="Database Design" id="{2CB55A70-2DF8-4513-8A52-DF3FAE148E61}">
          <p14:sldIdLst>
            <p14:sldId id="426"/>
            <p14:sldId id="462"/>
            <p14:sldId id="431"/>
            <p14:sldId id="433"/>
            <p14:sldId id="434"/>
            <p14:sldId id="435"/>
          </p14:sldIdLst>
        </p14:section>
        <p14:section name="Table Relations" id="{9F3449FD-3C65-4BB3-85E2-3118594BA9A2}">
          <p14:sldIdLst>
            <p14:sldId id="427"/>
            <p14:sldId id="436"/>
            <p14:sldId id="437"/>
            <p14:sldId id="410"/>
            <p14:sldId id="411"/>
            <p14:sldId id="412"/>
            <p14:sldId id="413"/>
            <p14:sldId id="414"/>
            <p14:sldId id="442"/>
            <p14:sldId id="407"/>
            <p14:sldId id="408"/>
            <p14:sldId id="409"/>
          </p14:sldIdLst>
        </p14:section>
        <p14:section name="JOINs" id="{0EC60B3E-31EE-4D6D-ACF7-0A30D962D284}">
          <p14:sldIdLst>
            <p14:sldId id="457"/>
            <p14:sldId id="451"/>
            <p14:sldId id="448"/>
            <p14:sldId id="449"/>
          </p14:sldIdLst>
        </p14:section>
        <p14:section name="Cascade Operations" id="{BF27B817-E6C4-4B68-BBCB-845821164BAB}">
          <p14:sldIdLst>
            <p14:sldId id="428"/>
            <p14:sldId id="424"/>
            <p14:sldId id="443"/>
            <p14:sldId id="445"/>
            <p14:sldId id="418"/>
            <p14:sldId id="417"/>
          </p14:sldIdLst>
        </p14:section>
        <p14:section name="E/R Diagrams" id="{D27CDBEF-C1B0-423B-904A-EB88F33794AA}">
          <p14:sldIdLst>
            <p14:sldId id="439"/>
            <p14:sldId id="440"/>
            <p14:sldId id="446"/>
            <p14:sldId id="458"/>
            <p14:sldId id="447"/>
          </p14:sldIdLst>
        </p14:section>
        <p14:section name="Conclusion" id="{C6E3D5A5-B0DF-43D0-8B0A-3EBBED2805AE}">
          <p14:sldIdLst>
            <p14:sldId id="420"/>
            <p14:sldId id="45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1"/>
    <a:srgbClr val="F0A22E"/>
    <a:srgbClr val="F3BE60"/>
    <a:srgbClr val="FFFFFF"/>
    <a:srgbClr val="00B050"/>
    <a:srgbClr val="A19574"/>
    <a:srgbClr val="FF0000"/>
    <a:srgbClr val="3BABFF"/>
    <a:srgbClr val="613306"/>
    <a:srgbClr val="371D0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 autoAdjust="0"/>
    <p:restoredTop sz="95186" autoAdjust="0"/>
  </p:normalViewPr>
  <p:slideViewPr>
    <p:cSldViewPr>
      <p:cViewPr varScale="1">
        <p:scale>
          <a:sx n="68" d="100"/>
          <a:sy n="68" d="100"/>
        </p:scale>
        <p:origin x="63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4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4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1"/>
              <a:t>In One</a:t>
            </a:r>
            <a:r>
              <a:rPr lang="en-US" baseline="0" noProof="1"/>
              <a:t>-to-One relationship each row of table Cars is related to exactly zero or one row in table Drivers. In table Cars.DriverID is a foreign key which means that there will be a relation to another table – Drivers in the case. Table Drivers has a column DriverID as well which is a primary key. The relation is always between a foreign key and a primary key. It means that all values in </a:t>
            </a:r>
            <a:r>
              <a:rPr lang="en-US" sz="1600" baseline="0" noProof="1"/>
              <a:t>Cars</a:t>
            </a:r>
            <a:r>
              <a:rPr lang="en-US" sz="1600" noProof="1"/>
              <a:t>.</a:t>
            </a:r>
            <a:r>
              <a:rPr lang="en-US" baseline="0" noProof="1"/>
              <a:t>DriverID should be present in </a:t>
            </a:r>
            <a:r>
              <a:rPr lang="en-US" sz="1600" noProof="1"/>
              <a:t>Drivers. DriverID</a:t>
            </a:r>
            <a:r>
              <a:rPr lang="en-US" sz="1600" baseline="0" noProof="1"/>
              <a:t> except NULL. Cars</a:t>
            </a:r>
            <a:r>
              <a:rPr lang="en-US" sz="1600" noProof="1"/>
              <a:t>.</a:t>
            </a:r>
            <a:r>
              <a:rPr lang="en-US" baseline="0" noProof="1"/>
              <a:t>DriverID can be NULL if it is not stated otherwise.</a:t>
            </a:r>
            <a:endParaRPr lang="en-US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0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3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3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8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2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06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61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9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2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E/R diagrams represent the tables which are called entities and the relationships between them.</a:t>
            </a:r>
            <a:r>
              <a:rPr lang="en-US" baseline="0" dirty="0"/>
              <a:t> They are used as a technical illustration of the database design.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Do: snip how to create e/r diagram.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72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6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60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0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1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91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09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9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9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8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One-to-Many</a:t>
            </a:r>
            <a:r>
              <a:rPr lang="en-US" baseline="0" dirty="0"/>
              <a:t> relationship means that each row from a table is related zero, one or many rows in the referent table. In the case above, each mountain can have 0, 1 or many peaks. The example shows that the mountain Caucasus has two peaks - One-to-Many. If you look the other way around many peaks has exactly one mountain – Many-to-One.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6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7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22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1"/>
              <a:t>Many-to-Many</a:t>
            </a:r>
            <a:r>
              <a:rPr lang="en-US" baseline="0" noProof="1"/>
              <a:t> relationship relates many rows from a table to many rows in another table. For example. Employee.EmployeeID has many projects. Many projects are assigned to many employees which is the other way around. Usually we have a mapping table that takes care of the relations.</a:t>
            </a:r>
            <a:endParaRPr lang="en-US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9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2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26.xml"/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0.png"/><Relationship Id="rId15" Type="http://schemas.openxmlformats.org/officeDocument/2006/relationships/image" Target="../media/image16.png"/><Relationship Id="rId10" Type="http://schemas.openxmlformats.org/officeDocument/2006/relationships/slide" Target="slide22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605#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05#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213152" y="3719827"/>
            <a:ext cx="142763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Relations</a:t>
            </a:r>
          </a:p>
        </p:txBody>
      </p:sp>
      <p:pic>
        <p:nvPicPr>
          <p:cNvPr id="17" name="Picture 9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9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US" dirty="0"/>
              <a:t>Table Relations</a:t>
            </a:r>
          </a:p>
        </p:txBody>
      </p:sp>
      <p:sp>
        <p:nvSpPr>
          <p:cNvPr id="21" name="Subtitle 5"/>
          <p:cNvSpPr>
            <a:spLocks noGrp="1"/>
          </p:cNvSpPr>
          <p:nvPr>
            <p:ph type="subTitle" idx="1"/>
          </p:nvPr>
        </p:nvSpPr>
        <p:spPr>
          <a:xfrm>
            <a:off x="5637212" y="1849984"/>
            <a:ext cx="6014713" cy="68663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0A22E"/>
                </a:solidFill>
              </a:rPr>
              <a:t>Database Design and Rules</a:t>
            </a:r>
          </a:p>
        </p:txBody>
      </p:sp>
      <p:pic>
        <p:nvPicPr>
          <p:cNvPr id="16" name="Picture 5" descr="C:\Trash\db-diagram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3600" y="4522074"/>
            <a:ext cx="3860637" cy="1819149"/>
          </a:xfrm>
          <a:prstGeom prst="rect">
            <a:avLst/>
          </a:prstGeom>
          <a:noFill/>
        </p:spPr>
      </p:pic>
      <p:pic>
        <p:nvPicPr>
          <p:cNvPr id="15" name="Picture 2" descr="database, storag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143" y="3760536"/>
            <a:ext cx="2450807" cy="24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Table Relations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>
                <a:solidFill>
                  <a:srgbClr val="F0A22E"/>
                </a:solidFill>
              </a:rPr>
              <a:t>Relational Database Model in Action</a:t>
            </a:r>
          </a:p>
        </p:txBody>
      </p:sp>
      <p:pic>
        <p:nvPicPr>
          <p:cNvPr id="1028" name="Picture 4" descr="Image result for ta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77" y="2863489"/>
            <a:ext cx="2053062" cy="173328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a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39" y="2864205"/>
            <a:ext cx="2209800" cy="186561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ковидно 2"/>
          <p:cNvSpPr/>
          <p:nvPr/>
        </p:nvSpPr>
        <p:spPr>
          <a:xfrm>
            <a:off x="5010314" y="1324586"/>
            <a:ext cx="2057400" cy="13080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Овал 3"/>
          <p:cNvSpPr/>
          <p:nvPr/>
        </p:nvSpPr>
        <p:spPr>
          <a:xfrm>
            <a:off x="6502844" y="2667000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Овал 15"/>
          <p:cNvSpPr/>
          <p:nvPr/>
        </p:nvSpPr>
        <p:spPr>
          <a:xfrm>
            <a:off x="5256212" y="26494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34" name="Picture 10" descr="Image result for hearth animated lo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39" y="149647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9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1"/>
                </a:solidFill>
              </a:rPr>
              <a:t>Relationships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between tables are based on interconnections:</a:t>
            </a:r>
            <a:r>
              <a:rPr lang="bg-BG" dirty="0"/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PRIMARY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endParaRPr lang="bg-BG" b="1" dirty="0">
              <a:solidFill>
                <a:srgbClr val="F3CD61"/>
              </a:solidFill>
              <a:latin typeface="Consolas" panose="020B0609020204030204" pitchFamily="49" charset="0"/>
            </a:endParaRPr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r>
              <a:rPr lang="bg-BG" dirty="0"/>
              <a:t> </a:t>
            </a:r>
          </a:p>
        </p:txBody>
      </p:sp>
      <p:sp>
        <p:nvSpPr>
          <p:cNvPr id="474164" name="Text Box 52"/>
          <p:cNvSpPr txBox="1">
            <a:spLocks noChangeArrowheads="1"/>
          </p:cNvSpPr>
          <p:nvPr/>
        </p:nvSpPr>
        <p:spPr bwMode="auto">
          <a:xfrm>
            <a:off x="8832077" y="3360557"/>
            <a:ext cx="1572610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sz="2800" b="1" dirty="0"/>
              <a:t>countries</a:t>
            </a:r>
            <a:endParaRPr lang="bg-BG" sz="2800" b="1" dirty="0"/>
          </a:p>
        </p:txBody>
      </p:sp>
      <p:sp>
        <p:nvSpPr>
          <p:cNvPr id="18" name="TextBox 12"/>
          <p:cNvSpPr txBox="1"/>
          <p:nvPr/>
        </p:nvSpPr>
        <p:spPr>
          <a:xfrm>
            <a:off x="3239363" y="3005559"/>
            <a:ext cx="110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towns</a:t>
            </a:r>
          </a:p>
        </p:txBody>
      </p:sp>
      <p:cxnSp>
        <p:nvCxnSpPr>
          <p:cNvPr id="22" name="Straight Arrow Connector 11"/>
          <p:cNvCxnSpPr>
            <a:cxnSpLocks/>
          </p:cNvCxnSpPr>
          <p:nvPr/>
        </p:nvCxnSpPr>
        <p:spPr>
          <a:xfrm>
            <a:off x="6106877" y="4263747"/>
            <a:ext cx="2211388" cy="325706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1"/>
          <p:cNvCxnSpPr>
            <a:cxnSpLocks/>
          </p:cNvCxnSpPr>
          <p:nvPr/>
        </p:nvCxnSpPr>
        <p:spPr>
          <a:xfrm flipV="1">
            <a:off x="6047559" y="4757545"/>
            <a:ext cx="2270706" cy="30920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cxnSpLocks/>
          </p:cNvCxnSpPr>
          <p:nvPr/>
        </p:nvCxnSpPr>
        <p:spPr>
          <a:xfrm flipV="1">
            <a:off x="6072688" y="5064850"/>
            <a:ext cx="2245577" cy="133252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1"/>
          <p:cNvCxnSpPr>
            <a:cxnSpLocks/>
          </p:cNvCxnSpPr>
          <p:nvPr/>
        </p:nvCxnSpPr>
        <p:spPr>
          <a:xfrm flipV="1">
            <a:off x="6092824" y="5218554"/>
            <a:ext cx="2225441" cy="528821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1"/>
          <p:cNvCxnSpPr>
            <a:cxnSpLocks/>
          </p:cNvCxnSpPr>
          <p:nvPr/>
        </p:nvCxnSpPr>
        <p:spPr>
          <a:xfrm flipV="1">
            <a:off x="6106877" y="5691900"/>
            <a:ext cx="2211388" cy="516484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227012" y="2599482"/>
            <a:ext cx="1923770" cy="524718"/>
          </a:xfrm>
          <a:prstGeom prst="wedgeRoundRectCallout">
            <a:avLst>
              <a:gd name="adj1" fmla="val 26868"/>
              <a:gd name="adj2" fmla="val 1048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4704042" y="2589496"/>
            <a:ext cx="1923770" cy="524718"/>
          </a:xfrm>
          <a:prstGeom prst="wedgeRoundRectCallout">
            <a:avLst>
              <a:gd name="adj1" fmla="val -37054"/>
              <a:gd name="adj2" fmla="val 987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7542212" y="2743200"/>
            <a:ext cx="1923770" cy="524718"/>
          </a:xfrm>
          <a:prstGeom prst="wedgeRoundRectCallout">
            <a:avLst>
              <a:gd name="adj1" fmla="val -176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747232" y="6232784"/>
            <a:ext cx="2157179" cy="524718"/>
          </a:xfrm>
          <a:prstGeom prst="wedgeRoundRectCallout">
            <a:avLst>
              <a:gd name="adj1" fmla="val -38693"/>
              <a:gd name="adj2" fmla="val -1055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Relationships</a:t>
            </a:r>
          </a:p>
        </p:txBody>
      </p:sp>
      <p:graphicFrame>
        <p:nvGraphicFramePr>
          <p:cNvPr id="21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418376"/>
              </p:ext>
            </p:extLst>
          </p:nvPr>
        </p:nvGraphicFramePr>
        <p:xfrm>
          <a:off x="1542154" y="3581400"/>
          <a:ext cx="4380956" cy="2817755"/>
        </p:xfrm>
        <a:graphic>
          <a:graphicData uri="http://schemas.openxmlformats.org/drawingml/2006/table">
            <a:tbl>
              <a:tblPr/>
              <a:tblGrid>
                <a:gridCol w="696854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1502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7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country_id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Sofia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Varna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Munich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Berlin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Moscow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86052"/>
              </p:ext>
            </p:extLst>
          </p:nvPr>
        </p:nvGraphicFramePr>
        <p:xfrm>
          <a:off x="8504097" y="3973328"/>
          <a:ext cx="2390915" cy="1868424"/>
        </p:xfrm>
        <a:graphic>
          <a:graphicData uri="http://schemas.openxmlformats.org/drawingml/2006/table">
            <a:tbl>
              <a:tblPr/>
              <a:tblGrid>
                <a:gridCol w="757470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163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3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Bulgaria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Germany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109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Russia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99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4" grpId="0"/>
      <p:bldP spid="18" grpId="0"/>
      <p:bldP spid="19" grpId="0" animBg="1"/>
      <p:bldP spid="20" grpId="0" animBg="1"/>
      <p:bldP spid="2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rgbClr val="F3CD61"/>
                </a:solidFill>
              </a:rPr>
              <a:t>foreign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rgbClr val="F3CD61"/>
                </a:solidFill>
              </a:rPr>
              <a:t>key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an </a:t>
            </a:r>
            <a:r>
              <a:rPr lang="en-US" sz="3200" dirty="0">
                <a:solidFill>
                  <a:srgbClr val="F3CD61"/>
                </a:solidFill>
              </a:rPr>
              <a:t>identifier</a:t>
            </a:r>
            <a:r>
              <a:rPr lang="en-US" sz="3200" dirty="0"/>
              <a:t> of a record located in another table</a:t>
            </a:r>
            <a:r>
              <a:rPr lang="bg-BG" sz="3200" dirty="0"/>
              <a:t> </a:t>
            </a:r>
            <a:r>
              <a:rPr lang="en-US" sz="3200" dirty="0"/>
              <a:t>(usually its primary key)</a:t>
            </a:r>
            <a:endParaRPr lang="bg-BG" sz="3200" dirty="0"/>
          </a:p>
          <a:p>
            <a:r>
              <a:rPr lang="en-US" sz="3200" dirty="0"/>
              <a:t>By using relationships we avoid repeating data in the database</a:t>
            </a:r>
            <a:r>
              <a:rPr lang="bg-BG" sz="3200" dirty="0"/>
              <a:t> </a:t>
            </a:r>
            <a:endParaRPr lang="en-US" sz="3200" dirty="0"/>
          </a:p>
          <a:p>
            <a:r>
              <a:rPr lang="en-US" sz="3200" dirty="0"/>
              <a:t>Relationships have</a:t>
            </a:r>
            <a:r>
              <a:rPr lang="bg-BG" sz="3200" dirty="0"/>
              <a:t> </a:t>
            </a:r>
            <a:r>
              <a:rPr lang="en-US" sz="3200" dirty="0"/>
              <a:t>multiplicity</a:t>
            </a:r>
            <a:r>
              <a:rPr lang="bg-BG" sz="3200" dirty="0"/>
              <a:t>:</a:t>
            </a:r>
          </a:p>
          <a:p>
            <a:pPr lvl="1"/>
            <a:r>
              <a:rPr lang="en-US" sz="3000" b="1" dirty="0">
                <a:solidFill>
                  <a:srgbClr val="F3CD61"/>
                </a:solidFill>
              </a:rPr>
              <a:t>One-to-many</a:t>
            </a:r>
            <a:r>
              <a:rPr lang="bg-BG" sz="3000" dirty="0"/>
              <a:t> – </a:t>
            </a:r>
            <a:r>
              <a:rPr lang="en-US" sz="3000" dirty="0"/>
              <a:t>e.g. country</a:t>
            </a:r>
            <a:r>
              <a:rPr lang="bg-BG" sz="3000" dirty="0"/>
              <a:t> / </a:t>
            </a:r>
            <a:r>
              <a:rPr lang="en-US" sz="3000" dirty="0"/>
              <a:t>towns</a:t>
            </a:r>
            <a:endParaRPr lang="bg-BG" sz="3000" dirty="0"/>
          </a:p>
          <a:p>
            <a:pPr lvl="1"/>
            <a:r>
              <a:rPr lang="en-US" sz="3000" b="1" dirty="0">
                <a:solidFill>
                  <a:srgbClr val="F3CD61"/>
                </a:solidFill>
              </a:rPr>
              <a:t>Many-to-many</a:t>
            </a:r>
            <a:r>
              <a:rPr lang="bg-BG" sz="3000" dirty="0"/>
              <a:t> – </a:t>
            </a:r>
            <a:r>
              <a:rPr lang="en-US" sz="3000" dirty="0"/>
              <a:t>e.g. student</a:t>
            </a:r>
            <a:r>
              <a:rPr lang="bg-BG" sz="3000" dirty="0"/>
              <a:t> / </a:t>
            </a:r>
            <a:r>
              <a:rPr lang="en-US" sz="3000" dirty="0"/>
              <a:t>course</a:t>
            </a:r>
            <a:endParaRPr lang="bg-BG" sz="3000" dirty="0"/>
          </a:p>
          <a:p>
            <a:pPr lvl="1"/>
            <a:r>
              <a:rPr lang="en-US" sz="3000" b="1" dirty="0">
                <a:solidFill>
                  <a:srgbClr val="F3CD61"/>
                </a:solidFill>
              </a:rPr>
              <a:t>One-to-one</a:t>
            </a:r>
            <a:r>
              <a:rPr lang="en-US" sz="3000" dirty="0"/>
              <a:t> – e.g. example</a:t>
            </a:r>
            <a:r>
              <a:rPr lang="bg-BG" sz="3000" dirty="0"/>
              <a:t> </a:t>
            </a:r>
            <a:r>
              <a:rPr lang="en-US" sz="3000" dirty="0"/>
              <a:t>driver</a:t>
            </a:r>
            <a:r>
              <a:rPr lang="bg-BG" sz="3000" dirty="0"/>
              <a:t> / </a:t>
            </a:r>
            <a:r>
              <a:rPr lang="en-US" sz="3000" dirty="0"/>
              <a:t>car</a:t>
            </a:r>
            <a:endParaRPr lang="bg-BG" sz="3000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0007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One-to-Many/Many-to-One</a:t>
            </a:r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2035833" y="2662572"/>
            <a:ext cx="1755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Mountains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09012" y="2596890"/>
            <a:ext cx="101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Peaks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13042" y="2165132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788756" y="2165132"/>
            <a:ext cx="1923770" cy="524718"/>
          </a:xfrm>
          <a:prstGeom prst="wedgeRoundRectCallout">
            <a:avLst>
              <a:gd name="adj1" fmla="val 644"/>
              <a:gd name="adj2" fmla="val 128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9580842" y="2057400"/>
            <a:ext cx="1923770" cy="524718"/>
          </a:xfrm>
          <a:prstGeom prst="wedgeRoundRectCallout">
            <a:avLst>
              <a:gd name="adj1" fmla="val -27219"/>
              <a:gd name="adj2" fmla="val 1378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2124312" y="4393079"/>
            <a:ext cx="7498824" cy="1659499"/>
            <a:chOff x="1338788" y="4121521"/>
            <a:chExt cx="7498824" cy="1659499"/>
          </a:xfrm>
        </p:grpSpPr>
        <p:cxnSp>
          <p:nvCxnSpPr>
            <p:cNvPr id="14" name="Съединител: с чупка 13"/>
            <p:cNvCxnSpPr>
              <a:cxnSpLocks/>
            </p:cNvCxnSpPr>
            <p:nvPr/>
          </p:nvCxnSpPr>
          <p:spPr>
            <a:xfrm rot="16200000" flipH="1">
              <a:off x="4892441" y="567868"/>
              <a:ext cx="391518" cy="7498824"/>
            </a:xfrm>
            <a:prstGeom prst="bentConnector3">
              <a:avLst>
                <a:gd name="adj1" fmla="val 448315"/>
              </a:avLst>
            </a:prstGeom>
            <a:ln w="63500">
              <a:solidFill>
                <a:srgbClr val="F3CD6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Текстово поле 21"/>
            <p:cNvSpPr txBox="1"/>
            <p:nvPr/>
          </p:nvSpPr>
          <p:spPr>
            <a:xfrm>
              <a:off x="4418012" y="5257800"/>
              <a:ext cx="18288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Relation</a:t>
              </a:r>
            </a:p>
          </p:txBody>
        </p:sp>
      </p:grp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576190"/>
              </p:ext>
            </p:extLst>
          </p:nvPr>
        </p:nvGraphicFramePr>
        <p:xfrm>
          <a:off x="1141412" y="3253840"/>
          <a:ext cx="4114800" cy="990600"/>
        </p:xfrm>
        <a:graphic>
          <a:graphicData uri="http://schemas.openxmlformats.org/drawingml/2006/table">
            <a:tbl>
              <a:tblPr/>
              <a:tblGrid>
                <a:gridCol w="2571750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mountain_id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77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Causasus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96454"/>
              </p:ext>
            </p:extLst>
          </p:nvPr>
        </p:nvGraphicFramePr>
        <p:xfrm>
          <a:off x="7214981" y="3253840"/>
          <a:ext cx="3802186" cy="1478977"/>
        </p:xfrm>
        <a:graphic>
          <a:graphicData uri="http://schemas.openxmlformats.org/drawingml/2006/table">
            <a:tbl>
              <a:tblPr/>
              <a:tblGrid>
                <a:gridCol w="1592386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peak_id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mountain_id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77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77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06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241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988263"/>
            <a:ext cx="9220200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mountains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mountain_id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INT PRIMARY KEY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mountain_name VARCHAR(50)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peaks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peak_id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INT PRIMARY KEY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mountain_id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rgbClr val="FFFFFF"/>
                </a:solidFill>
                <a:latin typeface="Consolas" panose="020B0609020204030204" pitchFamily="49" charset="0"/>
              </a:rPr>
              <a:t>CONSTRAINT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fk_peaks_mountains 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rgbClr val="FFFFFF"/>
                </a:solidFill>
                <a:latin typeface="Consolas" panose="020B0609020204030204" pitchFamily="49" charset="0"/>
              </a:rPr>
              <a:t>FOREIGN KEY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mountain_id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 </a:t>
            </a:r>
            <a:b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REFERENCES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mountains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mountain_id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32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bg-BG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00306" y="813113"/>
            <a:ext cx="2780306" cy="558487"/>
          </a:xfrm>
          <a:prstGeom prst="wedgeRoundRectCallout">
            <a:avLst>
              <a:gd name="adj1" fmla="val -57659"/>
              <a:gd name="adj2" fmla="val 88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651633" y="4786935"/>
            <a:ext cx="2229557" cy="559968"/>
          </a:xfrm>
          <a:prstGeom prst="wedgeRoundRectCallout">
            <a:avLst>
              <a:gd name="adj1" fmla="val -87288"/>
              <a:gd name="adj2" fmla="val 465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93659" y="2803112"/>
            <a:ext cx="1986753" cy="558485"/>
          </a:xfrm>
          <a:prstGeom prst="wedgeRoundRectCallout">
            <a:avLst>
              <a:gd name="adj1" fmla="val -63423"/>
              <a:gd name="adj2" fmla="val 493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Peaks</a:t>
            </a:r>
          </a:p>
        </p:txBody>
      </p:sp>
    </p:spTree>
    <p:extLst>
      <p:ext uri="{BB962C8B-B14F-4D97-AF65-F5344CB8AC3E}">
        <p14:creationId xmlns:p14="http://schemas.microsoft.com/office/powerpoint/2010/main" val="30803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22690" y="2666998"/>
            <a:ext cx="98298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CONSTRAINT fk_peaks_mountains </a:t>
            </a:r>
            <a:b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40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(mountain_id) </a:t>
            </a:r>
            <a:b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REFERENCES mountains(mountain_id);</a:t>
            </a:r>
            <a:endParaRPr lang="en-US" sz="40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  <a:endParaRPr lang="bg-BG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1295400"/>
            <a:ext cx="2229557" cy="953805"/>
          </a:xfrm>
          <a:prstGeom prst="wedgeRoundRectCallout">
            <a:avLst>
              <a:gd name="adj1" fmla="val -32607"/>
              <a:gd name="adj2" fmla="val 121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Constraint Name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979655" y="4953000"/>
            <a:ext cx="2229557" cy="782408"/>
          </a:xfrm>
          <a:prstGeom prst="wedgeRoundRectCallout">
            <a:avLst>
              <a:gd name="adj1" fmla="val -31999"/>
              <a:gd name="adj2" fmla="val -897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78298" y="4953000"/>
            <a:ext cx="2971800" cy="520807"/>
          </a:xfrm>
          <a:prstGeom prst="wedgeRoundRectCallout">
            <a:avLst>
              <a:gd name="adj1" fmla="val 31310"/>
              <a:gd name="adj2" fmla="val -110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Referent Table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823201" y="3420141"/>
            <a:ext cx="2971800" cy="558485"/>
          </a:xfrm>
          <a:prstGeom prst="wedgeRoundRectCallout">
            <a:avLst>
              <a:gd name="adj1" fmla="val -77668"/>
              <a:gd name="adj2" fmla="val 8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71085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  <a:endParaRPr lang="bg-BG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32412" y="2800024"/>
            <a:ext cx="1676400" cy="0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2412" y="3333424"/>
            <a:ext cx="1676400" cy="0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22148" y="1632634"/>
            <a:ext cx="1762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employees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9177" y="1580824"/>
            <a:ext cx="136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32412" y="2800024"/>
            <a:ext cx="1655642" cy="381000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04922" y="4140505"/>
            <a:ext cx="311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employees_projects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rot="16200000" flipH="1">
            <a:off x="1987967" y="3360326"/>
            <a:ext cx="2061818" cy="2796157"/>
          </a:xfrm>
          <a:prstGeom prst="bentConnector2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9008782" y="3632816"/>
            <a:ext cx="1143000" cy="2061818"/>
          </a:xfrm>
          <a:prstGeom prst="bentConnector2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513042" y="1143000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6923586" y="937466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2360612" y="3842607"/>
            <a:ext cx="2190029" cy="524718"/>
          </a:xfrm>
          <a:prstGeom prst="wedgeRoundRectCallout">
            <a:avLst>
              <a:gd name="adj1" fmla="val 44700"/>
              <a:gd name="adj2" fmla="val 110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Mapping table</a:t>
            </a:r>
          </a:p>
        </p:txBody>
      </p:sp>
      <p:graphicFrame>
        <p:nvGraphicFramePr>
          <p:cNvPr id="20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6307910"/>
              </p:ext>
            </p:extLst>
          </p:nvPr>
        </p:nvGraphicFramePr>
        <p:xfrm>
          <a:off x="988656" y="2236062"/>
          <a:ext cx="3840147" cy="1411224"/>
        </p:xfrm>
        <a:graphic>
          <a:graphicData uri="http://schemas.openxmlformats.org/drawingml/2006/table">
            <a:tbl>
              <a:tblPr/>
              <a:tblGrid>
                <a:gridCol w="2400091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144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1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employee_id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  <p:graphicFrame>
        <p:nvGraphicFramePr>
          <p:cNvPr id="2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149450"/>
              </p:ext>
            </p:extLst>
          </p:nvPr>
        </p:nvGraphicFramePr>
        <p:xfrm>
          <a:off x="4577126" y="4889264"/>
          <a:ext cx="4260485" cy="1411224"/>
        </p:xfrm>
        <a:graphic>
          <a:graphicData uri="http://schemas.openxmlformats.org/drawingml/2006/table">
            <a:tbl>
              <a:tblPr/>
              <a:tblGrid>
                <a:gridCol w="2253064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007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1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employee_id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project_id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  <p:graphicFrame>
        <p:nvGraphicFramePr>
          <p:cNvPr id="2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276576"/>
              </p:ext>
            </p:extLst>
          </p:nvPr>
        </p:nvGraphicFramePr>
        <p:xfrm>
          <a:off x="7379257" y="2162063"/>
          <a:ext cx="3840147" cy="1411224"/>
        </p:xfrm>
        <a:graphic>
          <a:graphicData uri="http://schemas.openxmlformats.org/drawingml/2006/table">
            <a:tbl>
              <a:tblPr/>
              <a:tblGrid>
                <a:gridCol w="2400091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144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8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project_id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82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1" grpId="0" animBg="1"/>
      <p:bldP spid="24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5425" y="1369942"/>
            <a:ext cx="6217277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employees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employee_id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INT PRIMARY KEY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employee_name VARCHAR(50)</a:t>
            </a:r>
          </a:p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r>
              <a:rPr lang="bg-BG" dirty="0"/>
              <a:t>(1)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07060" y="2093301"/>
            <a:ext cx="2659352" cy="558487"/>
          </a:xfrm>
          <a:prstGeom prst="wedgeRoundRectCallout">
            <a:avLst>
              <a:gd name="adj1" fmla="val -69990"/>
              <a:gd name="adj2" fmla="val 309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Employees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6904" y="4152457"/>
            <a:ext cx="62103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projects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project_id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INT PRIMARY KEY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project_name VARCHAR(50)</a:t>
            </a:r>
          </a:p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4419600"/>
            <a:ext cx="2605200" cy="558485"/>
          </a:xfrm>
          <a:prstGeom prst="wedgeRoundRectCallout">
            <a:avLst>
              <a:gd name="adj1" fmla="val -68931"/>
              <a:gd name="adj2" fmla="val 53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Projects</a:t>
            </a:r>
          </a:p>
        </p:txBody>
      </p:sp>
    </p:spTree>
    <p:extLst>
      <p:ext uri="{BB962C8B-B14F-4D97-AF65-F5344CB8AC3E}">
        <p14:creationId xmlns:p14="http://schemas.microsoft.com/office/powerpoint/2010/main" val="2363559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93813" y="1151121"/>
            <a:ext cx="93726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employees_projects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employee_id INT,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project_id INT,</a:t>
            </a:r>
          </a:p>
          <a:p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CONSTRAINT pk_employees_projects</a:t>
            </a:r>
            <a:endParaRPr lang="bg-BG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PRIMARY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(employee_id, project_id),</a:t>
            </a:r>
          </a:p>
          <a:p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CONSTRAINT fk_employees_projects_employees</a:t>
            </a:r>
            <a:endParaRPr lang="bg-BG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(employee_id)</a:t>
            </a:r>
            <a:endParaRPr lang="bg-BG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REFERENCES employees(employee_id),</a:t>
            </a:r>
          </a:p>
          <a:p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CONSTRAINT fk_employees_projects_projects</a:t>
            </a:r>
            <a:endParaRPr lang="bg-BG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(project_id)</a:t>
            </a:r>
            <a:endParaRPr lang="bg-BG" sz="28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REFERENCES projects(project_id)</a:t>
            </a:r>
          </a:p>
          <a:p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r>
              <a:rPr lang="bg-BG" dirty="0"/>
              <a:t>(2)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418013" y="504657"/>
            <a:ext cx="2667000" cy="558485"/>
          </a:xfrm>
          <a:prstGeom prst="wedgeRoundRectCallout">
            <a:avLst>
              <a:gd name="adj1" fmla="val -37592"/>
              <a:gd name="adj2" fmla="val 83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Mapping Table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882638" y="2027019"/>
            <a:ext cx="2229557" cy="448388"/>
          </a:xfrm>
          <a:prstGeom prst="wedgeRoundRectCallout">
            <a:avLst>
              <a:gd name="adj1" fmla="val -33474"/>
              <a:gd name="adj2" fmla="val 893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13" name="Rectangle: Rounded Corners 23">
            <a:extLst/>
          </p:cNvPr>
          <p:cNvSpPr/>
          <p:nvPr/>
        </p:nvSpPr>
        <p:spPr>
          <a:xfrm>
            <a:off x="1751012" y="2590800"/>
            <a:ext cx="7315200" cy="82296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: Rounded Corners 23">
            <a:extLst/>
          </p:cNvPr>
          <p:cNvSpPr/>
          <p:nvPr/>
        </p:nvSpPr>
        <p:spPr>
          <a:xfrm>
            <a:off x="1751012" y="3451394"/>
            <a:ext cx="8305799" cy="1255758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3">
            <a:extLst/>
          </p:cNvPr>
          <p:cNvSpPr/>
          <p:nvPr/>
        </p:nvSpPr>
        <p:spPr>
          <a:xfrm>
            <a:off x="1751011" y="4742137"/>
            <a:ext cx="8111197" cy="1255758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451033" y="6119417"/>
            <a:ext cx="2229557" cy="448388"/>
          </a:xfrm>
          <a:prstGeom prst="wedgeRoundRectCallout">
            <a:avLst>
              <a:gd name="adj1" fmla="val -49170"/>
              <a:gd name="adj2" fmla="val -111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862208" y="4000929"/>
            <a:ext cx="2229557" cy="365760"/>
          </a:xfrm>
          <a:prstGeom prst="wedgeRoundRectCallout">
            <a:avLst>
              <a:gd name="adj1" fmla="val -61121"/>
              <a:gd name="adj2" fmla="val -18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284215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3" grpId="0" animBg="1"/>
      <p:bldP spid="20" grpId="0" animBg="1"/>
      <p:bldP spid="21" grpId="0" animBg="1"/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2001999" y="2649759"/>
            <a:ext cx="77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7782" y="2649759"/>
            <a:ext cx="1207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drivers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03212" y="2057400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3332442" y="2294682"/>
            <a:ext cx="1923770" cy="524718"/>
          </a:xfrm>
          <a:prstGeom prst="wedgeRoundRectCallout">
            <a:avLst>
              <a:gd name="adj1" fmla="val -39513"/>
              <a:gd name="adj2" fmla="val 987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6704012" y="2066082"/>
            <a:ext cx="1923770" cy="524718"/>
          </a:xfrm>
          <a:prstGeom prst="wedgeRoundRectCallout">
            <a:avLst>
              <a:gd name="adj1" fmla="val -4273"/>
              <a:gd name="adj2" fmla="val 146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grpSp>
        <p:nvGrpSpPr>
          <p:cNvPr id="465920" name="Групиране 465919"/>
          <p:cNvGrpSpPr/>
          <p:nvPr/>
        </p:nvGrpSpPr>
        <p:grpSpPr>
          <a:xfrm>
            <a:off x="3332442" y="4779239"/>
            <a:ext cx="5034831" cy="1533410"/>
            <a:chOff x="2822738" y="4476210"/>
            <a:chExt cx="5034831" cy="1533410"/>
          </a:xfrm>
        </p:grpSpPr>
        <p:cxnSp>
          <p:nvCxnSpPr>
            <p:cNvPr id="23" name="Съединител: с чупка 22"/>
            <p:cNvCxnSpPr>
              <a:cxnSpLocks/>
            </p:cNvCxnSpPr>
            <p:nvPr/>
          </p:nvCxnSpPr>
          <p:spPr>
            <a:xfrm rot="16200000" flipH="1">
              <a:off x="5333804" y="1965144"/>
              <a:ext cx="12700" cy="5034831"/>
            </a:xfrm>
            <a:prstGeom prst="bentConnector3">
              <a:avLst>
                <a:gd name="adj1" fmla="val 13096551"/>
              </a:avLst>
            </a:prstGeom>
            <a:ln w="63500">
              <a:solidFill>
                <a:srgbClr val="F3CD6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Текстово поле 28"/>
            <p:cNvSpPr txBox="1"/>
            <p:nvPr/>
          </p:nvSpPr>
          <p:spPr>
            <a:xfrm>
              <a:off x="4418012" y="5486400"/>
              <a:ext cx="18288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Relation</a:t>
              </a:r>
            </a:p>
          </p:txBody>
        </p:sp>
      </p:grp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962691"/>
              </p:ext>
            </p:extLst>
          </p:nvPr>
        </p:nvGraphicFramePr>
        <p:xfrm>
          <a:off x="666321" y="3240620"/>
          <a:ext cx="3840147" cy="1444681"/>
        </p:xfrm>
        <a:graphic>
          <a:graphicData uri="http://schemas.openxmlformats.org/drawingml/2006/table">
            <a:tbl>
              <a:tblPr/>
              <a:tblGrid>
                <a:gridCol w="1765751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07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2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car_id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driver_id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  <p:graphicFrame>
        <p:nvGraphicFramePr>
          <p:cNvPr id="1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306708"/>
              </p:ext>
            </p:extLst>
          </p:nvPr>
        </p:nvGraphicFramePr>
        <p:xfrm>
          <a:off x="7313612" y="3287588"/>
          <a:ext cx="4144947" cy="1444681"/>
        </p:xfrm>
        <a:graphic>
          <a:graphicData uri="http://schemas.openxmlformats.org/drawingml/2006/table">
            <a:tbl>
              <a:tblPr/>
              <a:tblGrid>
                <a:gridCol w="1905902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23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2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driver_id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driver_name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90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Мащабиране на раздел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3358439"/>
                  </p:ext>
                </p:extLst>
              </p:nvPr>
            </p:nvGraphicFramePr>
            <p:xfrm>
              <a:off x="298488" y="1523999"/>
              <a:ext cx="3572134" cy="2009849"/>
            </p:xfrm>
            <a:graphic>
              <a:graphicData uri="http://schemas.microsoft.com/office/powerpoint/2016/sectionzoom">
                <psez:sectionZm>
                  <psez:sectionZmObj sectionId="{2CB55A70-2DF8-4513-8A52-DF3FAE148E61}">
                    <psez:zmPr id="{9BE93701-D5D0-41C4-97FB-84247ADDF0B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134" cy="2009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Мащабиране на раздел 3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488" y="1523999"/>
                <a:ext cx="3572134" cy="2009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Мащабиране на раздел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8093983"/>
                  </p:ext>
                </p:extLst>
              </p:nvPr>
            </p:nvGraphicFramePr>
            <p:xfrm>
              <a:off x="4276541" y="1523996"/>
              <a:ext cx="3572134" cy="2009849"/>
            </p:xfrm>
            <a:graphic>
              <a:graphicData uri="http://schemas.microsoft.com/office/powerpoint/2016/sectionzoom">
                <psez:sectionZm>
                  <psez:sectionZmObj sectionId="{9F3449FD-3C65-4BB3-85E2-3118594BA9A2}">
                    <psez:zmPr id="{4AED90EB-A9B3-4752-B160-8B0550CC80C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134" cy="2009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Мащабиране на раздел 5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6541" y="1523996"/>
                <a:ext cx="3572134" cy="2009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Мащабиране на раздел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052045"/>
                  </p:ext>
                </p:extLst>
              </p:nvPr>
            </p:nvGraphicFramePr>
            <p:xfrm>
              <a:off x="8254594" y="1523996"/>
              <a:ext cx="3572134" cy="2009849"/>
            </p:xfrm>
            <a:graphic>
              <a:graphicData uri="http://schemas.microsoft.com/office/powerpoint/2016/sectionzoom">
                <psez:sectionZm>
                  <psez:sectionZmObj sectionId="{0EC60B3E-31EE-4D6D-ACF7-0A30D962D284}">
                    <psez:zmPr id="{6DC574E8-8D03-4D9E-AA96-93E62D0A9AC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134" cy="2009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Мащабиране на раздел 9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4594" y="1523996"/>
                <a:ext cx="3572134" cy="2009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Мащабиране на раздел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816142"/>
                  </p:ext>
                </p:extLst>
              </p:nvPr>
            </p:nvGraphicFramePr>
            <p:xfrm>
              <a:off x="1674812" y="4024498"/>
              <a:ext cx="3572134" cy="2009849"/>
            </p:xfrm>
            <a:graphic>
              <a:graphicData uri="http://schemas.microsoft.com/office/powerpoint/2016/sectionzoom">
                <psez:sectionZm>
                  <psez:sectionZmObj sectionId="{BF27B817-E6C4-4B68-BBCB-845821164BAB}">
                    <psez:zmPr id="{FDAE32DA-0F0E-4C37-96B0-0E98C5258C61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134" cy="2009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Мащабиране на раздел 14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4812" y="4024498"/>
                <a:ext cx="3572134" cy="2009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Мащабиране на раздел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1532079"/>
                  </p:ext>
                </p:extLst>
              </p:nvPr>
            </p:nvGraphicFramePr>
            <p:xfrm>
              <a:off x="5713412" y="4024497"/>
              <a:ext cx="3572134" cy="2009849"/>
            </p:xfrm>
            <a:graphic>
              <a:graphicData uri="http://schemas.microsoft.com/office/powerpoint/2016/sectionzoom">
                <psez:sectionZm>
                  <psez:sectionZmObj sectionId="{D27CDBEF-C1B0-423B-904A-EB88F33794AA}">
                    <psez:zmPr id="{DD653B59-4348-40EC-B5CC-57F1E152914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134" cy="2009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Мащабиране на раздел 16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3412" y="4024497"/>
                <a:ext cx="3572134" cy="2009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3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914400"/>
            <a:ext cx="9982200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drivers(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driver_name VARCHAR(50)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cars(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car_id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UNIQUE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CONSTRAINT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fk_cars_drivers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br>
              <a:rPr 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(driver_id) REFERENCES drivers(driver_id)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32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bg-BG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86377" y="975418"/>
            <a:ext cx="2229557" cy="558487"/>
          </a:xfrm>
          <a:prstGeom prst="wedgeRoundRectCallout">
            <a:avLst>
              <a:gd name="adj1" fmla="val -76189"/>
              <a:gd name="adj2" fmla="val 731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171569" y="4267200"/>
            <a:ext cx="2229557" cy="559968"/>
          </a:xfrm>
          <a:prstGeom prst="wedgeRoundRectCallout">
            <a:avLst>
              <a:gd name="adj1" fmla="val -38075"/>
              <a:gd name="adj2" fmla="val 85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52369" y="3124200"/>
            <a:ext cx="2438400" cy="977247"/>
          </a:xfrm>
          <a:prstGeom prst="wedgeRoundRectCallout">
            <a:avLst>
              <a:gd name="adj1" fmla="val -75272"/>
              <a:gd name="adj2" fmla="val 110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One driver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per car</a:t>
            </a:r>
          </a:p>
        </p:txBody>
      </p:sp>
    </p:spTree>
    <p:extLst>
      <p:ext uri="{BB962C8B-B14F-4D97-AF65-F5344CB8AC3E}">
        <p14:creationId xmlns:p14="http://schemas.microsoft.com/office/powerpoint/2010/main" val="991746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79636" y="2854376"/>
            <a:ext cx="936297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CONSTRAINT fk_cars_drivers </a:t>
            </a:r>
            <a:b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40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(driver_id) </a:t>
            </a:r>
            <a:b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4000" b="1" noProof="1">
                <a:solidFill>
                  <a:schemeClr val="tx2"/>
                </a:solidFill>
                <a:latin typeface="Consolas" panose="020B0609020204030204" pitchFamily="49" charset="0"/>
              </a:rPr>
              <a:t>REFERENCES drivers(driver_id)</a:t>
            </a:r>
            <a:endParaRPr lang="en-US" sz="40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  <a:endParaRPr lang="bg-BG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952369" y="5192041"/>
            <a:ext cx="2229557" cy="782408"/>
          </a:xfrm>
          <a:prstGeom prst="wedgeRoundRectCallout">
            <a:avLst>
              <a:gd name="adj1" fmla="val -31999"/>
              <a:gd name="adj2" fmla="val -897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280512" y="3607517"/>
            <a:ext cx="2971800" cy="558485"/>
          </a:xfrm>
          <a:prstGeom prst="wedgeRoundRectCallout">
            <a:avLst>
              <a:gd name="adj1" fmla="val -62283"/>
              <a:gd name="adj2" fmla="val 129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22812" y="1536593"/>
            <a:ext cx="2229557" cy="953805"/>
          </a:xfrm>
          <a:prstGeom prst="wedgeRoundRectCallout">
            <a:avLst>
              <a:gd name="adj1" fmla="val -43610"/>
              <a:gd name="adj2" fmla="val 1018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Constraint Name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778298" y="5194193"/>
            <a:ext cx="2971800" cy="520807"/>
          </a:xfrm>
          <a:prstGeom prst="wedgeRoundRectCallout">
            <a:avLst>
              <a:gd name="adj1" fmla="val 31310"/>
              <a:gd name="adj2" fmla="val -110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Referent Table</a:t>
            </a:r>
          </a:p>
        </p:txBody>
      </p:sp>
    </p:spTree>
    <p:extLst>
      <p:ext uri="{BB962C8B-B14F-4D97-AF65-F5344CB8AC3E}">
        <p14:creationId xmlns:p14="http://schemas.microsoft.com/office/powerpoint/2010/main" val="3710885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Related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0A22E"/>
                </a:solidFill>
              </a:rPr>
              <a:t>Using Simple JOIN statements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79403" y="1778410"/>
            <a:ext cx="7030018" cy="2717390"/>
            <a:chOff x="5103812" y="4564221"/>
            <a:chExt cx="4795838" cy="1853787"/>
          </a:xfrm>
        </p:grpSpPr>
        <p:grpSp>
          <p:nvGrpSpPr>
            <p:cNvPr id="9" name="Group 8"/>
            <p:cNvGrpSpPr/>
            <p:nvPr/>
          </p:nvGrpSpPr>
          <p:grpSpPr>
            <a:xfrm>
              <a:off x="5103812" y="4565808"/>
              <a:ext cx="1866900" cy="1377951"/>
              <a:chOff x="5103812" y="4565808"/>
              <a:chExt cx="1866900" cy="1377951"/>
            </a:xfrm>
          </p:grpSpPr>
          <p:sp>
            <p:nvSpPr>
              <p:cNvPr id="30" name="Rectangle 4"/>
              <p:cNvSpPr>
                <a:spLocks noChangeArrowheads="1"/>
              </p:cNvSpPr>
              <p:nvPr/>
            </p:nvSpPr>
            <p:spPr bwMode="blackWhite">
              <a:xfrm>
                <a:off x="5116512" y="4580095"/>
                <a:ext cx="1841500" cy="1346200"/>
              </a:xfrm>
              <a:prstGeom prst="rect">
                <a:avLst/>
              </a:prstGeom>
              <a:solidFill>
                <a:srgbClr val="FFFFCC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89803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bg-BG" dirty="0"/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ltGray">
              <a:xfrm>
                <a:off x="6684962" y="4588033"/>
                <a:ext cx="261938" cy="132556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bg-BG" dirty="0"/>
              </a:p>
            </p:txBody>
          </p:sp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>
                <a:off x="6084887" y="4567396"/>
                <a:ext cx="0" cy="13763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>
                <a:off x="5389562" y="4567396"/>
                <a:ext cx="0" cy="13763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5103812" y="47388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5103812" y="48912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>
                <a:off x="5103812" y="50436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>
                <a:off x="5103812" y="51960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8" name="Line 34"/>
              <p:cNvSpPr>
                <a:spLocks noChangeShapeType="1"/>
              </p:cNvSpPr>
              <p:nvPr/>
            </p:nvSpPr>
            <p:spPr bwMode="auto">
              <a:xfrm>
                <a:off x="5103812" y="53484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39" name="Line 35"/>
              <p:cNvSpPr>
                <a:spLocks noChangeShapeType="1"/>
              </p:cNvSpPr>
              <p:nvPr/>
            </p:nvSpPr>
            <p:spPr bwMode="auto">
              <a:xfrm>
                <a:off x="5103812" y="55008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40" name="Line 36"/>
              <p:cNvSpPr>
                <a:spLocks noChangeShapeType="1"/>
              </p:cNvSpPr>
              <p:nvPr/>
            </p:nvSpPr>
            <p:spPr bwMode="auto">
              <a:xfrm>
                <a:off x="5103812" y="56532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41" name="Line 37"/>
              <p:cNvSpPr>
                <a:spLocks noChangeShapeType="1"/>
              </p:cNvSpPr>
              <p:nvPr/>
            </p:nvSpPr>
            <p:spPr bwMode="auto">
              <a:xfrm>
                <a:off x="5103812" y="5805645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42" name="Line 38"/>
              <p:cNvSpPr>
                <a:spLocks noChangeShapeType="1"/>
              </p:cNvSpPr>
              <p:nvPr/>
            </p:nvSpPr>
            <p:spPr bwMode="auto">
              <a:xfrm>
                <a:off x="6356350" y="4567396"/>
                <a:ext cx="0" cy="13763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43" name="Line 39"/>
              <p:cNvSpPr>
                <a:spLocks noChangeShapeType="1"/>
              </p:cNvSpPr>
              <p:nvPr/>
            </p:nvSpPr>
            <p:spPr bwMode="auto">
              <a:xfrm>
                <a:off x="6681787" y="4565808"/>
                <a:ext cx="0" cy="1376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032750" y="4564221"/>
              <a:ext cx="1866900" cy="1393824"/>
              <a:chOff x="8032750" y="4564221"/>
              <a:chExt cx="1866900" cy="1393824"/>
            </a:xfrm>
          </p:grpSpPr>
          <p:sp>
            <p:nvSpPr>
              <p:cNvPr id="15" name="Rectangle 25"/>
              <p:cNvSpPr>
                <a:spLocks noChangeArrowheads="1"/>
              </p:cNvSpPr>
              <p:nvPr/>
            </p:nvSpPr>
            <p:spPr bwMode="blackWhite">
              <a:xfrm>
                <a:off x="8045450" y="4581683"/>
                <a:ext cx="1841500" cy="1346200"/>
              </a:xfrm>
              <a:prstGeom prst="rect">
                <a:avLst/>
              </a:prstGeom>
              <a:solidFill>
                <a:srgbClr val="FFFFCC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89803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bg-BG" dirty="0"/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/>
            </p:nvSpPr>
            <p:spPr bwMode="ltGray">
              <a:xfrm>
                <a:off x="8056562" y="4592796"/>
                <a:ext cx="261938" cy="13255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bg-BG" dirty="0"/>
              </a:p>
            </p:txBody>
          </p:sp>
          <p:sp>
            <p:nvSpPr>
              <p:cNvPr id="17" name="Line 40"/>
              <p:cNvSpPr>
                <a:spLocks noChangeShapeType="1"/>
              </p:cNvSpPr>
              <p:nvPr/>
            </p:nvSpPr>
            <p:spPr bwMode="auto">
              <a:xfrm>
                <a:off x="8745537" y="4581683"/>
                <a:ext cx="0" cy="1376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8318500" y="4568983"/>
                <a:ext cx="0" cy="1376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19" name="Line 42"/>
              <p:cNvSpPr>
                <a:spLocks noChangeShapeType="1"/>
              </p:cNvSpPr>
              <p:nvPr/>
            </p:nvSpPr>
            <p:spPr bwMode="auto">
              <a:xfrm>
                <a:off x="8032750" y="47404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>
                <a:off x="8032750" y="48928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8032750" y="50452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2" name="Line 45"/>
              <p:cNvSpPr>
                <a:spLocks noChangeShapeType="1"/>
              </p:cNvSpPr>
              <p:nvPr/>
            </p:nvSpPr>
            <p:spPr bwMode="auto">
              <a:xfrm>
                <a:off x="8032750" y="51976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3" name="Line 46"/>
              <p:cNvSpPr>
                <a:spLocks noChangeShapeType="1"/>
              </p:cNvSpPr>
              <p:nvPr/>
            </p:nvSpPr>
            <p:spPr bwMode="auto">
              <a:xfrm>
                <a:off x="8032750" y="53500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4" name="Line 47"/>
              <p:cNvSpPr>
                <a:spLocks noChangeShapeType="1"/>
              </p:cNvSpPr>
              <p:nvPr/>
            </p:nvSpPr>
            <p:spPr bwMode="auto">
              <a:xfrm>
                <a:off x="8032750" y="55024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5" name="Line 48"/>
              <p:cNvSpPr>
                <a:spLocks noChangeShapeType="1"/>
              </p:cNvSpPr>
              <p:nvPr/>
            </p:nvSpPr>
            <p:spPr bwMode="auto">
              <a:xfrm>
                <a:off x="8032750" y="56548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6" name="Line 49"/>
              <p:cNvSpPr>
                <a:spLocks noChangeShapeType="1"/>
              </p:cNvSpPr>
              <p:nvPr/>
            </p:nvSpPr>
            <p:spPr bwMode="auto">
              <a:xfrm>
                <a:off x="8032750" y="5807233"/>
                <a:ext cx="186690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7" name="Line 50"/>
              <p:cNvSpPr>
                <a:spLocks noChangeShapeType="1"/>
              </p:cNvSpPr>
              <p:nvPr/>
            </p:nvSpPr>
            <p:spPr bwMode="auto">
              <a:xfrm>
                <a:off x="9285287" y="4568983"/>
                <a:ext cx="0" cy="1376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8" name="Line 51"/>
              <p:cNvSpPr>
                <a:spLocks noChangeShapeType="1"/>
              </p:cNvSpPr>
              <p:nvPr/>
            </p:nvSpPr>
            <p:spPr bwMode="auto">
              <a:xfrm>
                <a:off x="9610725" y="4567396"/>
                <a:ext cx="0" cy="13763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  <p:sp>
            <p:nvSpPr>
              <p:cNvPr id="29" name="Line 52"/>
              <p:cNvSpPr>
                <a:spLocks noChangeShapeType="1"/>
              </p:cNvSpPr>
              <p:nvPr/>
            </p:nvSpPr>
            <p:spPr bwMode="auto">
              <a:xfrm>
                <a:off x="9037637" y="4564221"/>
                <a:ext cx="0" cy="13763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bg-BG" dirty="0"/>
              </a:p>
            </p:txBody>
          </p:sp>
        </p:grpSp>
        <p:sp>
          <p:nvSpPr>
            <p:cNvPr id="11" name="Line 65"/>
            <p:cNvSpPr>
              <a:spLocks noChangeShapeType="1"/>
            </p:cNvSpPr>
            <p:nvPr/>
          </p:nvSpPr>
          <p:spPr bwMode="auto">
            <a:xfrm flipV="1">
              <a:off x="7070726" y="5269071"/>
              <a:ext cx="884237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/>
            <a:lstStyle/>
            <a:p>
              <a:endParaRPr lang="bg-BG" dirty="0"/>
            </a:p>
          </p:txBody>
        </p:sp>
        <p:sp>
          <p:nvSpPr>
            <p:cNvPr id="12" name="Text Box 66"/>
            <p:cNvSpPr txBox="1">
              <a:spLocks noChangeArrowheads="1"/>
            </p:cNvSpPr>
            <p:nvPr/>
          </p:nvSpPr>
          <p:spPr bwMode="auto">
            <a:xfrm>
              <a:off x="5135050" y="6002023"/>
              <a:ext cx="18118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 1</a:t>
              </a:r>
            </a:p>
          </p:txBody>
        </p:sp>
        <p:sp>
          <p:nvSpPr>
            <p:cNvPr id="13" name="Text Box 67"/>
            <p:cNvSpPr txBox="1">
              <a:spLocks noChangeArrowheads="1"/>
            </p:cNvSpPr>
            <p:nvPr/>
          </p:nvSpPr>
          <p:spPr bwMode="auto">
            <a:xfrm>
              <a:off x="8056562" y="6021133"/>
              <a:ext cx="18303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03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relations are useful when combined with JOINS</a:t>
            </a:r>
          </a:p>
          <a:p>
            <a:r>
              <a:rPr lang="en-US" dirty="0"/>
              <a:t>With JOINS we can get data from two tables </a:t>
            </a:r>
            <a:r>
              <a:rPr lang="en-US" dirty="0">
                <a:solidFill>
                  <a:srgbClr val="F3CD61"/>
                </a:solidFill>
              </a:rPr>
              <a:t>simultaneously</a:t>
            </a:r>
          </a:p>
          <a:p>
            <a:pPr lvl="1"/>
            <a:r>
              <a:rPr lang="en-US" dirty="0"/>
              <a:t>JOINS require at least two tables and a "</a:t>
            </a:r>
            <a:r>
              <a:rPr lang="en-US" dirty="0">
                <a:solidFill>
                  <a:srgbClr val="F3CD61"/>
                </a:solidFill>
              </a:rPr>
              <a:t>join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F3CD61"/>
                </a:solidFill>
              </a:rPr>
              <a:t>condition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608012" y="3962400"/>
            <a:ext cx="1062350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000" b="1" noProof="1">
                <a:latin typeface="Consolas" panose="020B0609020204030204" pitchFamily="49" charset="0"/>
              </a:rPr>
              <a:t>SELECT * FROM table_a</a:t>
            </a:r>
            <a:br>
              <a:rPr lang="en-US" sz="3000" b="1" noProof="1">
                <a:latin typeface="Consolas" panose="020B0609020204030204" pitchFamily="49" charset="0"/>
              </a:rPr>
            </a:br>
            <a:r>
              <a:rPr lang="en-US" sz="3000" b="1" noProof="1">
                <a:latin typeface="Consolas" panose="020B0609020204030204" pitchFamily="49" charset="0"/>
              </a:rPr>
              <a:t> 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JOIN</a:t>
            </a:r>
            <a:r>
              <a:rPr lang="en-US" sz="3000" b="1" noProof="1">
                <a:latin typeface="Consolas" panose="020B0609020204030204" pitchFamily="49" charset="0"/>
              </a:rPr>
              <a:t> table_b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ON</a:t>
            </a:r>
            <a:r>
              <a:rPr lang="en-US" sz="3000" b="1" noProof="1">
                <a:latin typeface="Consolas" panose="020B0609020204030204" pitchFamily="49" charset="0"/>
              </a:rPr>
              <a:t> </a:t>
            </a:r>
            <a:br>
              <a:rPr lang="en-US" sz="3000" b="1" noProof="1">
                <a:latin typeface="Consolas" panose="020B0609020204030204" pitchFamily="49" charset="0"/>
              </a:rPr>
            </a:br>
            <a:r>
              <a:rPr lang="en-US" sz="3000" b="1" noProof="1">
                <a:latin typeface="Consolas" panose="020B0609020204030204" pitchFamily="49" charset="0"/>
              </a:rPr>
              <a:t>    table_b.common_column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=</a:t>
            </a:r>
            <a:r>
              <a:rPr lang="en-US" sz="3000" b="1" noProof="1">
                <a:latin typeface="Consolas" panose="020B0609020204030204" pitchFamily="49" charset="0"/>
              </a:rPr>
              <a:t> table_a.common_column</a:t>
            </a:r>
            <a:endParaRPr lang="en-US" sz="3000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332412" y="5949077"/>
            <a:ext cx="2971800" cy="558485"/>
          </a:xfrm>
          <a:prstGeom prst="wedgeRoundRectCallout">
            <a:avLst>
              <a:gd name="adj1" fmla="val -37673"/>
              <a:gd name="adj2" fmla="val -1233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Join Condition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1601" y="3207441"/>
            <a:ext cx="2971800" cy="558485"/>
          </a:xfrm>
          <a:prstGeom prst="wedgeRoundRectCallout">
            <a:avLst>
              <a:gd name="adj1" fmla="val -50859"/>
              <a:gd name="adj2" fmla="val 11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Select from Tables</a:t>
            </a:r>
          </a:p>
        </p:txBody>
      </p:sp>
    </p:spTree>
    <p:extLst>
      <p:ext uri="{BB962C8B-B14F-4D97-AF65-F5344CB8AC3E}">
        <p14:creationId xmlns:p14="http://schemas.microsoft.com/office/powerpoint/2010/main" val="30353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Report all peaks for "</a:t>
            </a:r>
            <a:r>
              <a:rPr lang="en-US" sz="3200" noProof="1"/>
              <a:t>Rila</a:t>
            </a:r>
            <a:r>
              <a:rPr lang="en-US" sz="3200" dirty="0"/>
              <a:t>" mountain.</a:t>
            </a:r>
          </a:p>
          <a:p>
            <a:pPr lvl="1"/>
            <a:r>
              <a:rPr lang="en-US" dirty="0"/>
              <a:t>Report includes mountain's name, peak's name and also peak's elevation</a:t>
            </a:r>
          </a:p>
          <a:p>
            <a:pPr lvl="1"/>
            <a:r>
              <a:rPr lang="en-US" dirty="0"/>
              <a:t>Peaks should be </a:t>
            </a:r>
            <a:r>
              <a:rPr lang="en-US" dirty="0">
                <a:solidFill>
                  <a:srgbClr val="F3CD61"/>
                </a:solidFill>
              </a:rPr>
              <a:t>sorted</a:t>
            </a:r>
            <a:r>
              <a:rPr lang="en-US" dirty="0"/>
              <a:t> by elevation descending</a:t>
            </a:r>
          </a:p>
          <a:p>
            <a:pPr lvl="1"/>
            <a:r>
              <a:rPr lang="en-US" sz="2800" dirty="0"/>
              <a:t>Use database "Geography".</a:t>
            </a:r>
            <a:br>
              <a:rPr lang="en-US" sz="3000" dirty="0"/>
            </a:br>
            <a:endParaRPr lang="bg-BG" sz="2800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Peaks in </a:t>
            </a:r>
            <a:r>
              <a:rPr lang="en-US" noProof="1"/>
              <a:t>Rila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https://judge.softuni.bg/Contests/Practice/Index/605#6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12" y="4239424"/>
            <a:ext cx="5555854" cy="18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0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Peaks </a:t>
            </a:r>
            <a:r>
              <a:rPr lang="en-US"/>
              <a:t>in </a:t>
            </a:r>
            <a:r>
              <a:rPr lang="en-US" noProof="1"/>
              <a:t>Rila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08012" y="2209800"/>
            <a:ext cx="1066800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000" b="1" noProof="1">
                <a:latin typeface="Consolas" panose="020B0609020204030204" pitchFamily="49" charset="0"/>
              </a:rPr>
              <a:t>SELECT m.mountain_range, p.peak_name, p.elevation </a:t>
            </a:r>
          </a:p>
          <a:p>
            <a:r>
              <a:rPr lang="en-US" sz="3000" b="1" noProof="1">
                <a:latin typeface="Consolas" panose="020B0609020204030204" pitchFamily="49" charset="0"/>
              </a:rPr>
              <a:t>  FROM peaks AS p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JOIN</a:t>
            </a:r>
            <a:r>
              <a:rPr lang="en-US" sz="3000" b="1" noProof="1">
                <a:latin typeface="Consolas" panose="020B0609020204030204" pitchFamily="49" charset="0"/>
              </a:rPr>
              <a:t> mountains AS m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ON</a:t>
            </a:r>
            <a:r>
              <a:rPr lang="en-US" sz="3000" b="1" noProof="1">
                <a:latin typeface="Consolas" panose="020B0609020204030204" pitchFamily="49" charset="0"/>
              </a:rPr>
              <a:t> m.id = p.mountain_id</a:t>
            </a:r>
          </a:p>
          <a:p>
            <a:r>
              <a:rPr lang="en-US" sz="3000" b="1" noProof="1">
                <a:latin typeface="Consolas" panose="020B0609020204030204" pitchFamily="49" charset="0"/>
              </a:rPr>
              <a:t>  </a:t>
            </a:r>
            <a:r>
              <a:rPr lang="en-US" sz="3000" b="1" noProof="1">
                <a:solidFill>
                  <a:srgbClr val="F3CD61"/>
                </a:solidFill>
                <a:latin typeface="Consolas" panose="020B0609020204030204" pitchFamily="49" charset="0"/>
              </a:rPr>
              <a:t>WHERE</a:t>
            </a:r>
            <a:r>
              <a:rPr lang="en-US" sz="3000" b="1" noProof="1">
                <a:latin typeface="Consolas" panose="020B0609020204030204" pitchFamily="49" charset="0"/>
              </a:rPr>
              <a:t> m.mountain_range = 'Rila'</a:t>
            </a:r>
            <a:br>
              <a:rPr lang="en-US" sz="3000" b="1" noProof="1">
                <a:latin typeface="Consolas" panose="020B0609020204030204" pitchFamily="49" charset="0"/>
              </a:rPr>
            </a:br>
            <a:r>
              <a:rPr lang="en-US" sz="3000" b="1" noProof="1">
                <a:latin typeface="Consolas" panose="020B0609020204030204" pitchFamily="49" charset="0"/>
              </a:rPr>
              <a:t>  ORDER BY p.elevation DESC;</a:t>
            </a:r>
            <a:endParaRPr lang="en-US" sz="3000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https://judge.softuni.bg/Contests/Practice/Index/605#6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52096" y="1388079"/>
            <a:ext cx="3395116" cy="558487"/>
          </a:xfrm>
          <a:prstGeom prst="wedgeRoundRectCallout">
            <a:avLst>
              <a:gd name="adj1" fmla="val -53561"/>
              <a:gd name="adj2" fmla="val 109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Cross Table Selection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509112" y="4056699"/>
            <a:ext cx="2514600" cy="558487"/>
          </a:xfrm>
          <a:prstGeom prst="wedgeRoundRectCallout">
            <a:avLst>
              <a:gd name="adj1" fmla="val -41375"/>
              <a:gd name="adj2" fmla="val -110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Join Condition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03413" y="5052624"/>
            <a:ext cx="990600" cy="558487"/>
          </a:xfrm>
          <a:prstGeom prst="wedgeRoundRectCallout">
            <a:avLst>
              <a:gd name="adj1" fmla="val -50152"/>
              <a:gd name="adj2" fmla="val -110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2525614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Cascade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Cascade Delete/Update</a:t>
            </a:r>
          </a:p>
        </p:txBody>
      </p:sp>
      <p:pic>
        <p:nvPicPr>
          <p:cNvPr id="1026" name="Picture 2" descr="Резултат с изображение за cascade with jet s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19" y="1676400"/>
            <a:ext cx="5493914" cy="293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8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Cascading allows when a change is made to certain entity, this change to apply to all related entities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cxnSp>
        <p:nvCxnSpPr>
          <p:cNvPr id="8" name="Straight Arrow Connector 10"/>
          <p:cNvCxnSpPr/>
          <p:nvPr/>
        </p:nvCxnSpPr>
        <p:spPr>
          <a:xfrm>
            <a:off x="5375691" y="4818474"/>
            <a:ext cx="1676400" cy="0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>
          <a:xfrm>
            <a:off x="2350215" y="3514855"/>
            <a:ext cx="1120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orders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8228012" y="3576285"/>
            <a:ext cx="2025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order_items</a:t>
            </a:r>
          </a:p>
        </p:txBody>
      </p:sp>
      <p:cxnSp>
        <p:nvCxnSpPr>
          <p:cNvPr id="12" name="Straight Arrow Connector 15"/>
          <p:cNvCxnSpPr>
            <a:cxnSpLocks/>
          </p:cNvCxnSpPr>
          <p:nvPr/>
        </p:nvCxnSpPr>
        <p:spPr>
          <a:xfrm>
            <a:off x="5376240" y="4815277"/>
            <a:ext cx="1798807" cy="975923"/>
          </a:xfrm>
          <a:prstGeom prst="straightConnector1">
            <a:avLst/>
          </a:prstGeom>
          <a:ln w="47625">
            <a:solidFill>
              <a:srgbClr val="F3C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422691" y="3022022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6810801" y="3053705"/>
            <a:ext cx="1923770" cy="524718"/>
          </a:xfrm>
          <a:prstGeom prst="wedgeRoundRectCallout">
            <a:avLst>
              <a:gd name="adj1" fmla="val -10010"/>
              <a:gd name="adj2" fmla="val 1348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auto">
          <a:xfrm>
            <a:off x="10361612" y="2895600"/>
            <a:ext cx="1705606" cy="524718"/>
          </a:xfrm>
          <a:prstGeom prst="wedgeRoundRectCallout">
            <a:avLst>
              <a:gd name="adj1" fmla="val -32117"/>
              <a:gd name="adj2" fmla="val 152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4614240" y="5876580"/>
            <a:ext cx="1923770" cy="726238"/>
          </a:xfrm>
          <a:prstGeom prst="wedgeRoundRectCallout">
            <a:avLst>
              <a:gd name="adj1" fmla="val 35659"/>
              <a:gd name="adj2" fmla="val -1100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Cascade delete</a:t>
            </a:r>
          </a:p>
        </p:txBody>
      </p:sp>
      <p:graphicFrame>
        <p:nvGraphicFramePr>
          <p:cNvPr id="21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256487"/>
              </p:ext>
            </p:extLst>
          </p:nvPr>
        </p:nvGraphicFramePr>
        <p:xfrm>
          <a:off x="1017881" y="4131678"/>
          <a:ext cx="4129210" cy="1444681"/>
        </p:xfrm>
        <a:graphic>
          <a:graphicData uri="http://schemas.openxmlformats.org/drawingml/2006/table">
            <a:tbl>
              <a:tblPr/>
              <a:tblGrid>
                <a:gridCol w="1898666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23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2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</a:tbl>
          </a:graphicData>
        </a:graphic>
      </p:graphicFrame>
      <p:graphicFrame>
        <p:nvGraphicFramePr>
          <p:cNvPr id="2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124076"/>
              </p:ext>
            </p:extLst>
          </p:nvPr>
        </p:nvGraphicFramePr>
        <p:xfrm>
          <a:off x="7280691" y="4179617"/>
          <a:ext cx="4129210" cy="1868424"/>
        </p:xfrm>
        <a:graphic>
          <a:graphicData uri="http://schemas.openxmlformats.org/drawingml/2006/table">
            <a:tbl>
              <a:tblPr/>
              <a:tblGrid>
                <a:gridCol w="1898666">
                  <a:extLst>
                    <a:ext uri="{9D8B030D-6E8A-4147-A177-3AD203B41FA5}">
                      <a16:colId xmlns:a16="http://schemas.microsoft.com/office/drawing/2014/main" val="4077283653"/>
                    </a:ext>
                  </a:extLst>
                </a:gridCol>
                <a:gridCol w="223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2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item_id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74607"/>
                  </a:ext>
                </a:extLst>
              </a:tr>
              <a:tr h="425288"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256414"/>
                  </a:ext>
                </a:extLst>
              </a:tr>
            </a:tbl>
          </a:graphicData>
        </a:graphic>
      </p:graphicFrame>
      <p:sp>
        <p:nvSpPr>
          <p:cNvPr id="5" name="Правоъгълник 4"/>
          <p:cNvSpPr/>
          <p:nvPr/>
        </p:nvSpPr>
        <p:spPr>
          <a:xfrm>
            <a:off x="1017881" y="4656629"/>
            <a:ext cx="1892808" cy="457200"/>
          </a:xfrm>
          <a:prstGeom prst="rect">
            <a:avLst/>
          </a:prstGeom>
          <a:noFill/>
          <a:ln w="38100">
            <a:solidFill>
              <a:srgbClr val="F3C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Правоъгълник 28"/>
          <p:cNvSpPr/>
          <p:nvPr/>
        </p:nvSpPr>
        <p:spPr>
          <a:xfrm>
            <a:off x="7283391" y="4682809"/>
            <a:ext cx="4126510" cy="457200"/>
          </a:xfrm>
          <a:prstGeom prst="rect">
            <a:avLst/>
          </a:prstGeom>
          <a:noFill/>
          <a:ln w="38100">
            <a:solidFill>
              <a:srgbClr val="F3C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Правоъгълник 29"/>
          <p:cNvSpPr/>
          <p:nvPr/>
        </p:nvSpPr>
        <p:spPr>
          <a:xfrm>
            <a:off x="7283391" y="5590841"/>
            <a:ext cx="4126510" cy="457200"/>
          </a:xfrm>
          <a:prstGeom prst="rect">
            <a:avLst/>
          </a:prstGeom>
          <a:noFill/>
          <a:ln w="38100">
            <a:solidFill>
              <a:srgbClr val="F3C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Знак за умножение 8"/>
          <p:cNvSpPr/>
          <p:nvPr/>
        </p:nvSpPr>
        <p:spPr>
          <a:xfrm>
            <a:off x="1508261" y="4556241"/>
            <a:ext cx="838200" cy="651191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Знак за умножение 30"/>
          <p:cNvSpPr/>
          <p:nvPr/>
        </p:nvSpPr>
        <p:spPr>
          <a:xfrm>
            <a:off x="8776447" y="4585813"/>
            <a:ext cx="838200" cy="651191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Знак за умножение 31"/>
          <p:cNvSpPr/>
          <p:nvPr/>
        </p:nvSpPr>
        <p:spPr>
          <a:xfrm>
            <a:off x="8766053" y="5503128"/>
            <a:ext cx="838200" cy="651191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625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 animBg="1"/>
      <p:bldP spid="25" grpId="0" animBg="1"/>
      <p:bldP spid="26" grpId="0" animBg="1"/>
      <p:bldP spid="27" grpId="0" animBg="1"/>
      <p:bldP spid="5" grpId="0" animBg="1"/>
      <p:bldP spid="29" grpId="0" animBg="1"/>
      <p:bldP spid="30" grpId="0" animBg="1"/>
      <p:bldP spid="9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latin typeface="Consolas" panose="020B0609020204030204" pitchFamily="49" charset="0"/>
              </a:rPr>
              <a:t>CASCADE</a:t>
            </a:r>
            <a:r>
              <a:rPr lang="en-US" dirty="0"/>
              <a:t> can be either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DELETE</a:t>
            </a:r>
            <a:r>
              <a:rPr lang="en-US" dirty="0"/>
              <a:t> or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latin typeface="Consolas" panose="020B0609020204030204" pitchFamily="49" charset="0"/>
              </a:rPr>
              <a:t>CASCADE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/>
              <a:t> when: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related entities are </a:t>
            </a:r>
            <a:r>
              <a:rPr lang="en-US" dirty="0">
                <a:solidFill>
                  <a:srgbClr val="F3CD61"/>
                </a:solidFill>
              </a:rPr>
              <a:t>meaningless</a:t>
            </a:r>
            <a:r>
              <a:rPr lang="en-US" dirty="0"/>
              <a:t> without the "main" one</a:t>
            </a:r>
          </a:p>
          <a:p>
            <a:pPr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rgbClr val="F3CD61"/>
                </a:solidFill>
              </a:rPr>
              <a:t>not</a:t>
            </a:r>
            <a:r>
              <a:rPr lang="en-US" dirty="0"/>
              <a:t> use </a:t>
            </a:r>
            <a:r>
              <a:rPr lang="en-US" b="1" dirty="0">
                <a:latin typeface="Consolas" panose="020B0609020204030204" pitchFamily="49" charset="0"/>
              </a:rPr>
              <a:t>CASCADE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/>
              <a:t> when: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make "</a:t>
            </a:r>
            <a:r>
              <a:rPr lang="en-US" dirty="0">
                <a:solidFill>
                  <a:srgbClr val="F3CD61"/>
                </a:solidFill>
              </a:rPr>
              <a:t>logical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F3CD61"/>
                </a:solidFill>
              </a:rPr>
              <a:t>delete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preserve </a:t>
            </a:r>
            <a:r>
              <a:rPr lang="en-US" dirty="0">
                <a:solidFill>
                  <a:srgbClr val="F3CD61"/>
                </a:solidFill>
              </a:rPr>
              <a:t>history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in mind that in more complicated relations it won't work with </a:t>
            </a:r>
            <a:r>
              <a:rPr lang="en-US" dirty="0">
                <a:solidFill>
                  <a:srgbClr val="F3CD61"/>
                </a:solidFill>
              </a:rPr>
              <a:t>circular</a:t>
            </a:r>
            <a:r>
              <a:rPr lang="en-US" dirty="0"/>
              <a:t> references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CASCADE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168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CASCADE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when: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primary key is </a:t>
            </a:r>
            <a:r>
              <a:rPr lang="en-US" b="1" dirty="0">
                <a:solidFill>
                  <a:srgbClr val="F3CD61"/>
                </a:solidFill>
              </a:rPr>
              <a:t>NOT</a:t>
            </a:r>
            <a:r>
              <a:rPr lang="en-US" dirty="0"/>
              <a:t> identity (not </a:t>
            </a:r>
            <a:r>
              <a:rPr lang="en-US" b="1" dirty="0">
                <a:latin typeface="Consolas" panose="020B0609020204030204" pitchFamily="49" charset="0"/>
              </a:rPr>
              <a:t>auto-increment</a:t>
            </a:r>
            <a:r>
              <a:rPr lang="en-US" dirty="0"/>
              <a:t>) and therefore it </a:t>
            </a:r>
            <a:r>
              <a:rPr lang="en-US" dirty="0">
                <a:solidFill>
                  <a:srgbClr val="F3CD61"/>
                </a:solidFill>
              </a:rPr>
              <a:t>can</a:t>
            </a:r>
            <a:r>
              <a:rPr lang="en-US" dirty="0"/>
              <a:t> be changed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Best used with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UNIQUE</a:t>
            </a:r>
            <a:r>
              <a:rPr lang="en-US" dirty="0"/>
              <a:t> constraint</a:t>
            </a:r>
          </a:p>
          <a:p>
            <a:pPr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rgbClr val="F3CD61"/>
                </a:solidFill>
              </a:rPr>
              <a:t>not</a:t>
            </a:r>
            <a:r>
              <a:rPr lang="en-US" dirty="0"/>
              <a:t> use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CASCADE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when: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primary is identity (</a:t>
            </a:r>
            <a:r>
              <a:rPr lang="en-US" b="1" dirty="0">
                <a:latin typeface="Consolas" panose="020B0609020204030204" pitchFamily="49" charset="0"/>
              </a:rPr>
              <a:t>auto-increment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Cascading can be avoided using triggers or procedures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CASCADE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7908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#JavaDB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21071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7414" y="988263"/>
            <a:ext cx="11315798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drivers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driver_name VARCHAR(50)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cars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car_id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CONSTRAINT fk_car_driver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(driver_id)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REFERENCES drivers(driver_id)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ON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DELETE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CASCADE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32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Delete Cascade</a:t>
            </a:r>
            <a:endParaRPr lang="bg-BG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94412" y="808439"/>
            <a:ext cx="2229557" cy="558487"/>
          </a:xfrm>
          <a:prstGeom prst="wedgeRoundRectCallout">
            <a:avLst>
              <a:gd name="adj1" fmla="val -76896"/>
              <a:gd name="adj2" fmla="val 420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Drivers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61412" y="4164432"/>
            <a:ext cx="2229557" cy="559968"/>
          </a:xfrm>
          <a:prstGeom prst="wedgeRoundRectCallout">
            <a:avLst>
              <a:gd name="adj1" fmla="val -47442"/>
              <a:gd name="adj2" fmla="val 99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875212" y="2941550"/>
            <a:ext cx="1905000" cy="558485"/>
          </a:xfrm>
          <a:prstGeom prst="wedgeRoundRectCallout">
            <a:avLst>
              <a:gd name="adj1" fmla="val -52204"/>
              <a:gd name="adj2" fmla="val 10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Cars</a:t>
            </a:r>
          </a:p>
        </p:txBody>
      </p:sp>
      <p:sp>
        <p:nvSpPr>
          <p:cNvPr id="11" name="Rectangle: Rounded Corners 23">
            <a:extLst/>
          </p:cNvPr>
          <p:cNvSpPr/>
          <p:nvPr/>
        </p:nvSpPr>
        <p:spPr>
          <a:xfrm>
            <a:off x="8282823" y="5532120"/>
            <a:ext cx="1545389" cy="41148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0535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7414" y="988263"/>
            <a:ext cx="11315798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drivers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driver_name VARCHAR(50)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cars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car_id INT PRIMARY KEY,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driver_id INT,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CONSTRAINT fk_car_driver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FOREIGN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KEY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(driver_id)</a:t>
            </a:r>
          </a:p>
          <a:p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  REFERENCES drivers(driver_id)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ON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UPDATE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rgbClr val="F3CD61"/>
                </a:solidFill>
                <a:latin typeface="Consolas" panose="020B0609020204030204" pitchFamily="49" charset="0"/>
              </a:rPr>
              <a:t>CASCADE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3200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Update Cascade</a:t>
            </a:r>
            <a:endParaRPr lang="bg-BG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74655" y="808439"/>
            <a:ext cx="2229557" cy="558487"/>
          </a:xfrm>
          <a:prstGeom prst="wedgeRoundRectCallout">
            <a:avLst>
              <a:gd name="adj1" fmla="val -76896"/>
              <a:gd name="adj2" fmla="val 420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Drivers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380412" y="4267200"/>
            <a:ext cx="2229557" cy="559968"/>
          </a:xfrm>
          <a:prstGeom prst="wedgeRoundRectCallout">
            <a:avLst>
              <a:gd name="adj1" fmla="val -40607"/>
              <a:gd name="adj2" fmla="val 67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103812" y="3436597"/>
            <a:ext cx="2209800" cy="558485"/>
          </a:xfrm>
          <a:prstGeom prst="wedgeRoundRectCallout">
            <a:avLst>
              <a:gd name="adj1" fmla="val -62283"/>
              <a:gd name="adj2" fmla="val 129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Table Cars</a:t>
            </a:r>
          </a:p>
        </p:txBody>
      </p:sp>
      <p:sp>
        <p:nvSpPr>
          <p:cNvPr id="15" name="Rectangle: Rounded Corners 23">
            <a:extLst/>
          </p:cNvPr>
          <p:cNvSpPr/>
          <p:nvPr/>
        </p:nvSpPr>
        <p:spPr>
          <a:xfrm>
            <a:off x="8282823" y="5476830"/>
            <a:ext cx="1545389" cy="488204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1998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E/R Diagrams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92873"/>
          </a:xfrm>
        </p:spPr>
        <p:txBody>
          <a:bodyPr/>
          <a:lstStyle/>
          <a:p>
            <a:r>
              <a:rPr lang="en-US" dirty="0"/>
              <a:t>Entity / Relationship Diagrams</a:t>
            </a:r>
          </a:p>
        </p:txBody>
      </p:sp>
      <p:pic>
        <p:nvPicPr>
          <p:cNvPr id="409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84" y="1524000"/>
            <a:ext cx="3710728" cy="3017760"/>
          </a:xfrm>
          <a:prstGeom prst="roundRect">
            <a:avLst>
              <a:gd name="adj" fmla="val 2941"/>
            </a:avLst>
          </a:prstGeom>
          <a:noFill/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2743200"/>
            <a:ext cx="2809875" cy="14736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83247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CD61"/>
                </a:solidFill>
              </a:rPr>
              <a:t>Relational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F3CD61"/>
                </a:solidFill>
              </a:rPr>
              <a:t>schema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a DB is the collection of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The schemas of all tables</a:t>
            </a:r>
            <a:endParaRPr lang="bg-BG" dirty="0"/>
          </a:p>
          <a:p>
            <a:pPr lvl="1"/>
            <a:r>
              <a:rPr lang="en-US" dirty="0"/>
              <a:t>Relationships between the tables</a:t>
            </a:r>
          </a:p>
          <a:p>
            <a:pPr lvl="1"/>
            <a:r>
              <a:rPr lang="en-US" dirty="0"/>
              <a:t>Any other database objects (e.g. constraints)</a:t>
            </a:r>
            <a:endParaRPr lang="bg-BG" dirty="0"/>
          </a:p>
          <a:p>
            <a:r>
              <a:rPr lang="en-US" dirty="0"/>
              <a:t>The relational</a:t>
            </a:r>
            <a:r>
              <a:rPr lang="bg-BG" dirty="0"/>
              <a:t> </a:t>
            </a:r>
            <a:r>
              <a:rPr lang="en-US" dirty="0"/>
              <a:t>schema describes the </a:t>
            </a:r>
            <a:r>
              <a:rPr lang="en-US" dirty="0">
                <a:solidFill>
                  <a:srgbClr val="F3CD61"/>
                </a:solidFill>
              </a:rPr>
              <a:t>structure</a:t>
            </a:r>
            <a:r>
              <a:rPr lang="en-US" dirty="0"/>
              <a:t> of the database</a:t>
            </a:r>
            <a:endParaRPr lang="bg-BG" sz="3000" dirty="0"/>
          </a:p>
          <a:p>
            <a:pPr lvl="1"/>
            <a:r>
              <a:rPr lang="en-US" dirty="0"/>
              <a:t>Doesn't contain data</a:t>
            </a:r>
            <a:r>
              <a:rPr lang="bg-BG" dirty="0"/>
              <a:t>, </a:t>
            </a:r>
            <a:r>
              <a:rPr lang="en-US" dirty="0"/>
              <a:t>but </a:t>
            </a:r>
            <a:r>
              <a:rPr lang="en-US" dirty="0">
                <a:solidFill>
                  <a:srgbClr val="F3CD61"/>
                </a:solidFill>
              </a:rPr>
              <a:t>metadata</a:t>
            </a:r>
            <a:endParaRPr lang="bg-BG" dirty="0">
              <a:solidFill>
                <a:srgbClr val="F3CD61"/>
              </a:solidFill>
            </a:endParaRPr>
          </a:p>
          <a:p>
            <a:r>
              <a:rPr lang="en-US" dirty="0"/>
              <a:t>Relational schemas are </a:t>
            </a:r>
            <a:r>
              <a:rPr lang="en-US" dirty="0">
                <a:solidFill>
                  <a:srgbClr val="F3CD61"/>
                </a:solidFill>
              </a:rPr>
              <a:t>graphically</a:t>
            </a:r>
            <a:r>
              <a:rPr lang="en-US" dirty="0"/>
              <a:t> displayed in Entity / Relationship diagrams</a:t>
            </a:r>
            <a:r>
              <a:rPr lang="bg-BG" dirty="0"/>
              <a:t> (</a:t>
            </a:r>
            <a:r>
              <a:rPr lang="en-US" dirty="0">
                <a:solidFill>
                  <a:srgbClr val="F3CD61"/>
                </a:solidFill>
              </a:rPr>
              <a:t>E/R Diagrams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Schema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2236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</a:t>
            </a:r>
            <a:endParaRPr lang="bg-BG" dirty="0"/>
          </a:p>
        </p:txBody>
      </p:sp>
      <p:sp>
        <p:nvSpPr>
          <p:cNvPr id="8" name="Arrow: Right 6"/>
          <p:cNvSpPr/>
          <p:nvPr/>
        </p:nvSpPr>
        <p:spPr>
          <a:xfrm>
            <a:off x="5746424" y="432393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Click on "Database" then select "Reverse Engineer"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0" y="2715253"/>
            <a:ext cx="4638025" cy="3217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673" y="2687375"/>
            <a:ext cx="4267200" cy="324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3052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</a:t>
            </a:r>
            <a:endParaRPr lang="bg-BG" dirty="0"/>
          </a:p>
        </p:txBody>
      </p:sp>
      <p:sp>
        <p:nvSpPr>
          <p:cNvPr id="8" name="Arrow: Right 6"/>
          <p:cNvSpPr/>
          <p:nvPr/>
        </p:nvSpPr>
        <p:spPr>
          <a:xfrm>
            <a:off x="5746424" y="432393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1" y="2057400"/>
            <a:ext cx="4742935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573" y="2181365"/>
            <a:ext cx="4648200" cy="3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478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E/R </a:t>
            </a:r>
            <a:r>
              <a:rPr lang="en-US" dirty="0"/>
              <a:t>Diagram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1295400"/>
            <a:ext cx="7086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1054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design databases by specification </a:t>
            </a:r>
            <a:r>
              <a:rPr lang="en-US" sz="3200" dirty="0">
                <a:solidFill>
                  <a:srgbClr val="F3CD61"/>
                </a:solidFill>
              </a:rPr>
              <a:t>entities</a:t>
            </a:r>
            <a:r>
              <a:rPr lang="en-US" sz="3200" dirty="0"/>
              <a:t> and their </a:t>
            </a:r>
            <a:r>
              <a:rPr lang="en-US" sz="3200" dirty="0">
                <a:solidFill>
                  <a:srgbClr val="F3CD61"/>
                </a:solidFill>
              </a:rPr>
              <a:t>characteristics</a:t>
            </a:r>
            <a:r>
              <a:rPr lang="en-US" sz="3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Two types of relations: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1"/>
                </a:solidFill>
              </a:rPr>
              <a:t>One-to-many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1"/>
                </a:solidFill>
              </a:rPr>
              <a:t>Many-to-many</a:t>
            </a:r>
            <a:endParaRPr lang="en-US" sz="2800" dirty="0">
              <a:solidFill>
                <a:srgbClr val="F3CD6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We visualize relations via E/R diagrams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789" y="30480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6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21947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85750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>
                <a:solidFill>
                  <a:srgbClr val="F0A22E"/>
                </a:solidFill>
              </a:rPr>
              <a:t>Fundamental Concepts</a:t>
            </a:r>
          </a:p>
        </p:txBody>
      </p:sp>
      <p:pic>
        <p:nvPicPr>
          <p:cNvPr id="8" name="Picture 6" descr="http://www.artistsvalley.com/vector/images/vector-database-icons-ai-preview-00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86957" y="1371600"/>
            <a:ext cx="4764984" cy="3176654"/>
          </a:xfrm>
          <a:prstGeom prst="roundRect">
            <a:avLst>
              <a:gd name="adj" fmla="val 225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</a:t>
            </a:r>
            <a:r>
              <a:rPr lang="bg-BG" dirty="0"/>
              <a:t> </a:t>
            </a:r>
            <a:r>
              <a:rPr lang="en-US" dirty="0"/>
              <a:t>Database</a:t>
            </a:r>
            <a:r>
              <a:rPr lang="bg-BG" dirty="0"/>
              <a:t> </a:t>
            </a:r>
            <a:r>
              <a:rPr lang="en-US" dirty="0"/>
              <a:t>Design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558147" y="16764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1</a:t>
            </a:r>
          </a:p>
          <a:p>
            <a:pPr algn="ctr"/>
            <a:r>
              <a:rPr lang="en-US" sz="3200" dirty="0"/>
              <a:t>Identification of the entities</a:t>
            </a:r>
          </a:p>
        </p:txBody>
      </p:sp>
      <p:sp>
        <p:nvSpPr>
          <p:cNvPr id="7" name="Правоъгълник 6"/>
          <p:cNvSpPr/>
          <p:nvPr/>
        </p:nvSpPr>
        <p:spPr>
          <a:xfrm>
            <a:off x="4300815" y="16764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2</a:t>
            </a:r>
          </a:p>
          <a:p>
            <a:pPr algn="ctr"/>
            <a:r>
              <a:rPr lang="en-US" sz="3200" dirty="0"/>
              <a:t>Defining table columns 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8043483" y="16764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3</a:t>
            </a:r>
          </a:p>
          <a:p>
            <a:pPr algn="ctr"/>
            <a:r>
              <a:rPr lang="en-US" sz="3200" dirty="0"/>
              <a:t>Defining primary keys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558147" y="38100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4</a:t>
            </a:r>
          </a:p>
          <a:p>
            <a:pPr algn="ctr"/>
            <a:r>
              <a:rPr lang="en-US" sz="3200" dirty="0"/>
              <a:t>Modeling relationships</a:t>
            </a:r>
          </a:p>
        </p:txBody>
      </p:sp>
      <p:sp>
        <p:nvSpPr>
          <p:cNvPr id="10" name="Правоъгълник 9"/>
          <p:cNvSpPr/>
          <p:nvPr/>
        </p:nvSpPr>
        <p:spPr>
          <a:xfrm>
            <a:off x="4300815" y="38100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5</a:t>
            </a:r>
          </a:p>
          <a:p>
            <a:pPr algn="ctr"/>
            <a:r>
              <a:rPr lang="en-US" sz="3200" dirty="0"/>
              <a:t>Defining constraints</a:t>
            </a:r>
          </a:p>
        </p:txBody>
      </p:sp>
      <p:sp>
        <p:nvSpPr>
          <p:cNvPr id="11" name="Правоъгълник 10"/>
          <p:cNvSpPr/>
          <p:nvPr/>
        </p:nvSpPr>
        <p:spPr>
          <a:xfrm>
            <a:off x="8041895" y="3810000"/>
            <a:ext cx="3416661" cy="19098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3CD61"/>
                </a:solidFill>
              </a:rPr>
              <a:t>6</a:t>
            </a:r>
          </a:p>
          <a:p>
            <a:pPr algn="ctr"/>
            <a:r>
              <a:rPr lang="en-US" sz="3200" dirty="0"/>
              <a:t>Filling test data</a:t>
            </a:r>
          </a:p>
        </p:txBody>
      </p:sp>
    </p:spTree>
    <p:extLst>
      <p:ext uri="{BB962C8B-B14F-4D97-AF65-F5344CB8AC3E}">
        <p14:creationId xmlns:p14="http://schemas.microsoft.com/office/powerpoint/2010/main" val="376070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Entity tables represent objects from the real world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Most often they are nouns in the specification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For example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  <a:buFontTx/>
              <a:buNone/>
            </a:pPr>
            <a:endParaRPr lang="bg-BG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Entities</a:t>
            </a:r>
            <a:r>
              <a:rPr lang="bg-BG" dirty="0"/>
              <a:t>: </a:t>
            </a:r>
            <a:r>
              <a:rPr lang="en-US" b="1" dirty="0">
                <a:solidFill>
                  <a:srgbClr val="F3CD61"/>
                </a:solidFill>
              </a:rPr>
              <a:t>Student</a:t>
            </a:r>
            <a:r>
              <a:rPr lang="bg-BG" dirty="0"/>
              <a:t>, </a:t>
            </a:r>
            <a:r>
              <a:rPr lang="en-US" b="1" dirty="0">
                <a:solidFill>
                  <a:srgbClr val="F3CD61"/>
                </a:solidFill>
              </a:rPr>
              <a:t>Course</a:t>
            </a:r>
            <a:r>
              <a:rPr lang="bg-BG" dirty="0"/>
              <a:t>, </a:t>
            </a:r>
            <a:r>
              <a:rPr lang="en-US" b="1" dirty="0">
                <a:solidFill>
                  <a:srgbClr val="F3CD61"/>
                </a:solidFill>
              </a:rPr>
              <a:t>Town</a:t>
            </a:r>
            <a:endParaRPr lang="bg-BG" b="1" dirty="0">
              <a:solidFill>
                <a:srgbClr val="F3CD6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</a:t>
            </a:r>
            <a:r>
              <a:rPr lang="bg-BG" dirty="0"/>
              <a:t> </a:t>
            </a:r>
            <a:r>
              <a:rPr lang="en-US" dirty="0"/>
              <a:t>Entities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68524" y="3315831"/>
            <a:ext cx="7848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We need to develop a system that stores information about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which are trained in various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The 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are held in different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When registering a new student the following information is entered: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faculty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number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photo and date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</a:t>
            </a:r>
          </a:p>
        </p:txBody>
      </p:sp>
      <p:sp>
        <p:nvSpPr>
          <p:cNvPr id="12" name="Rectangle: Rounded Corners 23">
            <a:extLst/>
          </p:cNvPr>
          <p:cNvSpPr/>
          <p:nvPr/>
        </p:nvSpPr>
        <p:spPr>
          <a:xfrm>
            <a:off x="5256212" y="3733800"/>
            <a:ext cx="1408176" cy="305178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23">
            <a:extLst/>
          </p:cNvPr>
          <p:cNvSpPr/>
          <p:nvPr/>
        </p:nvSpPr>
        <p:spPr>
          <a:xfrm>
            <a:off x="4097972" y="4114800"/>
            <a:ext cx="1216152" cy="27432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23">
            <a:extLst/>
          </p:cNvPr>
          <p:cNvSpPr/>
          <p:nvPr/>
        </p:nvSpPr>
        <p:spPr>
          <a:xfrm>
            <a:off x="3930332" y="4476746"/>
            <a:ext cx="868680" cy="27432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1040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Columns are clarifications for the entities in the text of the specification</a:t>
            </a:r>
            <a:r>
              <a:rPr lang="bg-BG" dirty="0"/>
              <a:t>,</a:t>
            </a:r>
            <a:r>
              <a:rPr lang="en-US" dirty="0"/>
              <a:t> for example: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bg-BG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bg-BG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Students have the following characteristics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Name</a:t>
            </a:r>
            <a:r>
              <a:rPr lang="bg-BG" dirty="0"/>
              <a:t>, </a:t>
            </a:r>
            <a:r>
              <a:rPr lang="en-US" dirty="0"/>
              <a:t>faculty number</a:t>
            </a:r>
            <a:r>
              <a:rPr lang="bg-BG" dirty="0"/>
              <a:t>, </a:t>
            </a:r>
            <a:r>
              <a:rPr lang="en-US" dirty="0"/>
              <a:t>photo</a:t>
            </a:r>
            <a:r>
              <a:rPr lang="bg-BG" dirty="0"/>
              <a:t>, </a:t>
            </a:r>
            <a:r>
              <a:rPr lang="en-US" dirty="0"/>
              <a:t>date of enlistment and a list of courses they visit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the Columns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68524" y="2362200"/>
            <a:ext cx="7848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We need to develop a system that stores information about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which are trained in various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The 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are held in different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When registering a new student the following information is entered: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faculty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number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photo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and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</a:t>
            </a:r>
          </a:p>
        </p:txBody>
      </p:sp>
      <p:sp>
        <p:nvSpPr>
          <p:cNvPr id="10" name="Rectangle: Rounded Corners 23">
            <a:extLst/>
          </p:cNvPr>
          <p:cNvSpPr/>
          <p:nvPr/>
        </p:nvSpPr>
        <p:spPr>
          <a:xfrm>
            <a:off x="2238692" y="4230624"/>
            <a:ext cx="731520" cy="30175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23">
            <a:extLst/>
          </p:cNvPr>
          <p:cNvSpPr/>
          <p:nvPr/>
        </p:nvSpPr>
        <p:spPr>
          <a:xfrm>
            <a:off x="3241484" y="4215808"/>
            <a:ext cx="2395728" cy="322664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23">
            <a:extLst/>
          </p:cNvPr>
          <p:cNvSpPr/>
          <p:nvPr/>
        </p:nvSpPr>
        <p:spPr>
          <a:xfrm>
            <a:off x="5942012" y="4215808"/>
            <a:ext cx="886968" cy="31656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23">
            <a:extLst/>
          </p:cNvPr>
          <p:cNvSpPr/>
          <p:nvPr/>
        </p:nvSpPr>
        <p:spPr>
          <a:xfrm>
            <a:off x="7596553" y="4215808"/>
            <a:ext cx="749808" cy="292608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283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Always define an additional column for the primary key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Don't use an existing column</a:t>
            </a:r>
            <a:r>
              <a:rPr lang="bg-BG" dirty="0"/>
              <a:t> (</a:t>
            </a:r>
            <a:r>
              <a:rPr lang="en-US" dirty="0"/>
              <a:t>for example</a:t>
            </a:r>
            <a:r>
              <a:rPr lang="bg-BG" dirty="0"/>
              <a:t> </a:t>
            </a:r>
            <a:r>
              <a:rPr lang="en-US" dirty="0"/>
              <a:t>SSN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Must be an integer number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Must be declared as a</a:t>
            </a:r>
            <a:r>
              <a:rPr lang="bg-BG" dirty="0"/>
              <a:t> </a:t>
            </a:r>
            <a:r>
              <a:rPr lang="en-US" b="1" dirty="0">
                <a:solidFill>
                  <a:srgbClr val="F3CD61"/>
                </a:solidFill>
                <a:latin typeface="Consolas" panose="020B0609020204030204" pitchFamily="49" charset="0"/>
              </a:rPr>
              <a:t>PRIMARY KEY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Use</a:t>
            </a:r>
            <a:r>
              <a:rPr lang="bg-BG" dirty="0"/>
              <a:t> </a:t>
            </a:r>
            <a:r>
              <a:rPr lang="en-US" b="1" noProof="1">
                <a:solidFill>
                  <a:srgbClr val="F3CD61"/>
                </a:solidFill>
                <a:latin typeface="Consolas" pitchFamily="49" charset="0"/>
                <a:sym typeface="Wingdings" pitchFamily="2" charset="2"/>
              </a:rPr>
              <a:t>auto_increment</a:t>
            </a:r>
            <a:r>
              <a:rPr lang="en-US" dirty="0">
                <a:solidFill>
                  <a:srgbClr val="F3CD61"/>
                </a:solidFill>
              </a:rPr>
              <a:t> </a:t>
            </a:r>
            <a:r>
              <a:rPr lang="en-US" dirty="0"/>
              <a:t>to implement auto-increment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Put the primary key as a first column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Exceptions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Entities that have well known ID, e.g. countries (BG, DE, US) and currencies (USD, EUR, BGN)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Primary Key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 are dependencies between the entities</a:t>
            </a:r>
            <a:r>
              <a:rPr lang="bg-BG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bg-BG" dirty="0"/>
          </a:p>
          <a:p>
            <a:pPr marL="548640" lvl="1"/>
            <a:r>
              <a:rPr lang="bg-BG" dirty="0"/>
              <a:t>"</a:t>
            </a:r>
            <a:r>
              <a:rPr lang="en-US" dirty="0"/>
              <a:t>Students are trained in courses</a:t>
            </a:r>
            <a:r>
              <a:rPr lang="bg-BG" dirty="0"/>
              <a:t>"</a:t>
            </a:r>
            <a:r>
              <a:rPr lang="en-US" dirty="0"/>
              <a:t> – </a:t>
            </a:r>
            <a:r>
              <a:rPr lang="en-US" dirty="0">
                <a:solidFill>
                  <a:srgbClr val="F3CD61"/>
                </a:solidFill>
              </a:rPr>
              <a:t>many-to-many</a:t>
            </a:r>
            <a:r>
              <a:rPr lang="en-US" dirty="0"/>
              <a:t> relationship.</a:t>
            </a:r>
          </a:p>
          <a:p>
            <a:pPr marL="548640" lvl="1"/>
            <a:r>
              <a:rPr lang="bg-BG" dirty="0"/>
              <a:t>"</a:t>
            </a:r>
            <a:r>
              <a:rPr lang="en-US" dirty="0"/>
              <a:t>Courses are held in towns</a:t>
            </a:r>
            <a:r>
              <a:rPr lang="bg-BG" dirty="0"/>
              <a:t>" – </a:t>
            </a:r>
            <a:r>
              <a:rPr lang="en-US" dirty="0">
                <a:solidFill>
                  <a:srgbClr val="F3CD61"/>
                </a:solidFill>
              </a:rPr>
              <a:t>many-to-one</a:t>
            </a:r>
            <a:r>
              <a:rPr lang="en-US" dirty="0"/>
              <a:t> (or many-to-many) relationship</a:t>
            </a:r>
            <a:endParaRPr lang="bg-BG" dirty="0"/>
          </a:p>
          <a:p>
            <a:pPr marL="377887" lvl="1" indent="0">
              <a:spcBef>
                <a:spcPts val="3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Relationships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3412" y="2057400"/>
            <a:ext cx="831663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We need to develop a system that stores information about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which 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are trained in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various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The 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courses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are held in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different </a:t>
            </a:r>
            <a:r>
              <a:rPr lang="en-US" b="1" noProof="1">
                <a:solidFill>
                  <a:srgbClr val="F3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When registering a new student the following information is entered: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faculty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number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photo and date</a:t>
            </a:r>
            <a:r>
              <a:rPr lang="ru-RU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</a:t>
            </a:r>
          </a:p>
        </p:txBody>
      </p:sp>
      <p:sp>
        <p:nvSpPr>
          <p:cNvPr id="9" name="Rectangle: Rounded Corners 23">
            <a:extLst/>
          </p:cNvPr>
          <p:cNvSpPr/>
          <p:nvPr/>
        </p:nvSpPr>
        <p:spPr>
          <a:xfrm>
            <a:off x="4988449" y="2507468"/>
            <a:ext cx="1389888" cy="281229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23">
            <a:extLst/>
          </p:cNvPr>
          <p:cNvSpPr/>
          <p:nvPr/>
        </p:nvSpPr>
        <p:spPr>
          <a:xfrm>
            <a:off x="7693256" y="2483520"/>
            <a:ext cx="2374392" cy="305178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23">
            <a:extLst/>
          </p:cNvPr>
          <p:cNvSpPr/>
          <p:nvPr/>
        </p:nvSpPr>
        <p:spPr>
          <a:xfrm>
            <a:off x="3285848" y="2864520"/>
            <a:ext cx="1261872" cy="295775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23">
            <a:extLst/>
          </p:cNvPr>
          <p:cNvSpPr/>
          <p:nvPr/>
        </p:nvSpPr>
        <p:spPr>
          <a:xfrm>
            <a:off x="3658350" y="3193484"/>
            <a:ext cx="925882" cy="28063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190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4834</TotalTime>
  <Words>2402</Words>
  <Application>Microsoft Office PowerPoint</Application>
  <PresentationFormat>По избор</PresentationFormat>
  <Paragraphs>481</Paragraphs>
  <Slides>40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Table Relations</vt:lpstr>
      <vt:lpstr>Table of Content</vt:lpstr>
      <vt:lpstr>Questions</vt:lpstr>
      <vt:lpstr>Database Design</vt:lpstr>
      <vt:lpstr>Steps in Database Design</vt:lpstr>
      <vt:lpstr>Identification of Entities</vt:lpstr>
      <vt:lpstr>Identification of the Columns</vt:lpstr>
      <vt:lpstr>How to Choose a Primary Key?</vt:lpstr>
      <vt:lpstr>Identification of Relationships</vt:lpstr>
      <vt:lpstr>Table Relations</vt:lpstr>
      <vt:lpstr>Relationships </vt:lpstr>
      <vt:lpstr>Relationships (2)</vt:lpstr>
      <vt:lpstr>One-to-Many/Many-to-One</vt:lpstr>
      <vt:lpstr>Setup</vt:lpstr>
      <vt:lpstr>Foreign Key</vt:lpstr>
      <vt:lpstr>Many-to-Many</vt:lpstr>
      <vt:lpstr>Setup(1)</vt:lpstr>
      <vt:lpstr>Setup(2)</vt:lpstr>
      <vt:lpstr>One-to-One</vt:lpstr>
      <vt:lpstr>Setup</vt:lpstr>
      <vt:lpstr>Foreign Key</vt:lpstr>
      <vt:lpstr>Retrieving Related Data</vt:lpstr>
      <vt:lpstr>Joins</vt:lpstr>
      <vt:lpstr>Problem: Peaks in Rila</vt:lpstr>
      <vt:lpstr>Solution: Peaks in Rila</vt:lpstr>
      <vt:lpstr>Cascade Operations</vt:lpstr>
      <vt:lpstr>Definition</vt:lpstr>
      <vt:lpstr>CASCADE DELETE</vt:lpstr>
      <vt:lpstr>CASCADE UPDATE</vt:lpstr>
      <vt:lpstr>Foreign Key Delete Cascade</vt:lpstr>
      <vt:lpstr>Foreign Key Update Cascade</vt:lpstr>
      <vt:lpstr>E/R Diagrams</vt:lpstr>
      <vt:lpstr>Relational Schema</vt:lpstr>
      <vt:lpstr>E/R Diagram</vt:lpstr>
      <vt:lpstr>E/R Diagram</vt:lpstr>
      <vt:lpstr>E/R Diagram</vt:lpstr>
      <vt:lpstr>Summary</vt:lpstr>
      <vt:lpstr>Table Relations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Relations</dc:title>
  <dc:subject>DB Basics with MySQL Practical Course @ SoftUni</dc:subject>
  <dc:creator>Software University Foundation</dc:creator>
  <cp:keywords>Databases, SQL, programming, SoftUni, Software University, programming, software development, software engineering, course, database systems</cp:keywords>
  <dc:description>https://softuni.bg/courses/databases-basics-mysql</dc:description>
  <cp:lastModifiedBy>Simona Simeonova</cp:lastModifiedBy>
  <cp:revision>337</cp:revision>
  <dcterms:created xsi:type="dcterms:W3CDTF">2014-01-02T17:00:34Z</dcterms:created>
  <dcterms:modified xsi:type="dcterms:W3CDTF">2017-09-05T15:07:15Z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